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8288000" cy="10274300"/>
  <p:notesSz cx="18288000" cy="10274300"/>
  <p:embeddedFontLst>
    <p:embeddedFont>
      <p:font typeface="BLRCNO+GlacialIndifference-Bold-Italic" panose="020B0604020202020204" charset="0"/>
      <p:regular r:id="rId32"/>
    </p:embeddedFont>
    <p:embeddedFont>
      <p:font typeface="BSTHLU+Glacial Indifference Italic" panose="020B0604020202020204" charset="0"/>
      <p:regular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BMVCE+Open Sans Light" panose="020B0604020202020204" charset="0"/>
      <p:regular r:id="rId38"/>
    </p:embeddedFont>
    <p:embeddedFont>
      <p:font typeface="CEBWTI+League Spartan Regular" panose="020B0604020202020204" charset="0"/>
      <p:regular r:id="rId39"/>
    </p:embeddedFont>
    <p:embeddedFont>
      <p:font typeface="DFVQNS+GlacialIndifference-Bold" panose="020B0604020202020204" charset="0"/>
      <p:regular r:id="rId40"/>
    </p:embeddedFont>
    <p:embeddedFont>
      <p:font typeface="DMWMUF+Glacial Indifference Regular" panose="020B0604020202020204" charset="0"/>
      <p:regular r:id="rId41"/>
    </p:embeddedFont>
    <p:embeddedFont>
      <p:font typeface="EFSTFF+League Spartan Regular" panose="020B0604020202020204" charset="0"/>
      <p:regular r:id="rId42"/>
    </p:embeddedFont>
    <p:embeddedFont>
      <p:font typeface="FNGBSD+Aileron" panose="020B0604020202020204" charset="0"/>
      <p:regular r:id="rId43"/>
    </p:embeddedFont>
    <p:embeddedFont>
      <p:font typeface="FNLFKA+GlacialIndifference-Bold" panose="020B0604020202020204" charset="0"/>
      <p:regular r:id="rId44"/>
    </p:embeddedFont>
    <p:embeddedFont>
      <p:font typeface="GRMVBW+League Spartan Regular" panose="020B0604020202020204" charset="0"/>
      <p:regular r:id="rId45"/>
    </p:embeddedFont>
    <p:embeddedFont>
      <p:font typeface="HGQUBR+Glacial Indifference Regular" panose="020B0604020202020204" charset="0"/>
      <p:regular r:id="rId46"/>
    </p:embeddedFont>
    <p:embeddedFont>
      <p:font typeface="HVTKVB+Glacial Indifference Regular" panose="020B0604020202020204" charset="0"/>
      <p:regular r:id="rId47"/>
    </p:embeddedFont>
    <p:embeddedFont>
      <p:font typeface="LCUGQO+Aileron Heavy" panose="020B0604020202020204" charset="0"/>
      <p:regular r:id="rId48"/>
    </p:embeddedFont>
    <p:embeddedFont>
      <p:font typeface="LRJJLD+Glacial Indifference Regular" panose="020B0604020202020204" charset="0"/>
      <p:regular r:id="rId49"/>
    </p:embeddedFont>
    <p:embeddedFont>
      <p:font typeface="MJRACO+GlacialIndifference-Bold" panose="020B0604020202020204" charset="0"/>
      <p:regular r:id="rId50"/>
    </p:embeddedFont>
    <p:embeddedFont>
      <p:font typeface="MUFOLJ+League Spartan Regular" panose="020B0604020202020204" charset="0"/>
      <p:regular r:id="rId51"/>
    </p:embeddedFont>
    <p:embeddedFont>
      <p:font typeface="NARHHB+Open Sans Bold" panose="020B0604020202020204" charset="0"/>
      <p:regular r:id="rId52"/>
    </p:embeddedFont>
    <p:embeddedFont>
      <p:font typeface="NDGBDP+Open Sans Light" panose="020B0604020202020204" charset="0"/>
      <p:regular r:id="rId53"/>
    </p:embeddedFont>
    <p:embeddedFont>
      <p:font typeface="NRDPRQ+Noto Sans Regular" panose="020B0604020202020204"/>
      <p:regular r:id="rId54"/>
    </p:embeddedFont>
    <p:embeddedFont>
      <p:font typeface="PVSRBE+Open Sans Regular" panose="020B0604020202020204" charset="0"/>
      <p:regular r:id="rId55"/>
    </p:embeddedFont>
    <p:embeddedFont>
      <p:font typeface="QAFAHP+League Spartan Regular" panose="020B0604020202020204" charset="0"/>
      <p:regular r:id="rId56"/>
    </p:embeddedFont>
    <p:embeddedFont>
      <p:font typeface="QEKORL+GlacialIndifference-Bold" panose="020B0604020202020204" charset="0"/>
      <p:regular r:id="rId57"/>
    </p:embeddedFont>
    <p:embeddedFont>
      <p:font typeface="QQSGLK+Glacial Indifference Regular" panose="020B0604020202020204" charset="0"/>
      <p:regular r:id="rId58"/>
    </p:embeddedFont>
    <p:embeddedFont>
      <p:font typeface="SDLEPR+GlacialIndifference-Bold" panose="020B0604020202020204" charset="0"/>
      <p:regular r:id="rId59"/>
    </p:embeddedFont>
    <p:embeddedFont>
      <p:font typeface="SUEVJV+League Spartan Regular" panose="020B0604020202020204" charset="0"/>
      <p:regular r:id="rId60"/>
    </p:embeddedFont>
    <p:embeddedFont>
      <p:font typeface="UMJIVT+League Spartan Regular" panose="020B0604020202020204" charset="0"/>
      <p:regular r:id="rId61"/>
    </p:embeddedFont>
    <p:embeddedFont>
      <p:font typeface="VBRUUJ+Open Sans Regular" panose="020B0604020202020204" charset="0"/>
      <p:regular r:id="rId62"/>
    </p:embeddedFont>
    <p:embeddedFont>
      <p:font typeface="WMGFGV+Glacial Indifference Regular" panose="020B0604020202020204" charset="0"/>
      <p:regular r:id="rId63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5"/>
    <p:restoredTop sz="94677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63" Type="http://schemas.openxmlformats.org/officeDocument/2006/relationships/font" Target="fonts/font3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font" Target="fonts/font27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3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font" Target="fonts/font28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font" Target="fonts/font3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font" Target="fonts/font2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820310"/>
            <a:ext cx="8915567" cy="5257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H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O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S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P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I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T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A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L</a:t>
            </a:r>
            <a:r>
              <a:rPr sz="3200" b="1" spc="1022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F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D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R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A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L</a:t>
            </a:r>
            <a:r>
              <a:rPr sz="3200" b="1" spc="1022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D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200" b="1" spc="1022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B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O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N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S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U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C</a:t>
            </a:r>
            <a:r>
              <a:rPr sz="3200" b="1" spc="-28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S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S</a:t>
            </a:r>
            <a:r>
              <a:rPr sz="3200" b="1" spc="-288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200" b="1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28700" y="2341626"/>
            <a:ext cx="10907764" cy="39600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31"/>
              </a:lnSpc>
              <a:spcBef>
                <a:spcPts val="0"/>
              </a:spcBef>
              <a:spcAft>
                <a:spcPts val="0"/>
              </a:spcAft>
            </a:pPr>
            <a:r>
              <a:rPr sz="8000" spc="17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Nevo</a:t>
            </a:r>
            <a:r>
              <a:rPr sz="8000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 </a:t>
            </a:r>
            <a:r>
              <a:rPr sz="8000" spc="16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Sebáceo</a:t>
            </a:r>
            <a:r>
              <a:rPr sz="8000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 </a:t>
            </a:r>
            <a:r>
              <a:rPr sz="8000" spc="17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de</a:t>
            </a:r>
          </a:p>
          <a:p>
            <a:pPr marL="0" marR="0">
              <a:lnSpc>
                <a:spcPts val="10031"/>
              </a:lnSpc>
              <a:spcBef>
                <a:spcPts val="443"/>
              </a:spcBef>
              <a:spcAft>
                <a:spcPts val="0"/>
              </a:spcAft>
            </a:pPr>
            <a:r>
              <a:rPr sz="8000" spc="15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Jadassohn:</a:t>
            </a:r>
          </a:p>
          <a:p>
            <a:pPr marL="0" marR="0">
              <a:lnSpc>
                <a:spcPts val="10031"/>
              </a:lnSpc>
              <a:spcBef>
                <a:spcPts val="393"/>
              </a:spcBef>
              <a:spcAft>
                <a:spcPts val="0"/>
              </a:spcAft>
            </a:pPr>
            <a:r>
              <a:rPr sz="8000" spc="16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um</a:t>
            </a:r>
            <a:r>
              <a:rPr sz="8000" spc="15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 </a:t>
            </a:r>
            <a:r>
              <a:rPr sz="8000" spc="14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caso</a:t>
            </a:r>
            <a:r>
              <a:rPr sz="8000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 </a:t>
            </a:r>
            <a:r>
              <a:rPr sz="8000" spc="15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exuberante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8700" y="6564690"/>
            <a:ext cx="3417152" cy="27202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19"/>
              </a:lnSpc>
              <a:spcBef>
                <a:spcPts val="0"/>
              </a:spcBef>
              <a:spcAft>
                <a:spcPts val="0"/>
              </a:spcAft>
            </a:pPr>
            <a:r>
              <a:rPr sz="2600" spc="52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Nara Martins Menezes</a:t>
            </a:r>
          </a:p>
          <a:p>
            <a:pPr marL="0" marR="0">
              <a:lnSpc>
                <a:spcPts val="3119"/>
              </a:lnSpc>
              <a:spcBef>
                <a:spcPts val="480"/>
              </a:spcBef>
              <a:spcAft>
                <a:spcPts val="0"/>
              </a:spcAft>
            </a:pPr>
            <a:r>
              <a:rPr sz="2600" spc="52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Natalia Mila Baleta</a:t>
            </a:r>
          </a:p>
          <a:p>
            <a:pPr marL="0" marR="0">
              <a:lnSpc>
                <a:spcPts val="3119"/>
              </a:lnSpc>
              <a:spcBef>
                <a:spcPts val="480"/>
              </a:spcBef>
              <a:spcAft>
                <a:spcPts val="0"/>
              </a:spcAft>
            </a:pPr>
            <a:r>
              <a:rPr sz="2600" spc="52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Giovanna Laboissiere</a:t>
            </a:r>
          </a:p>
          <a:p>
            <a:pPr marL="0" marR="0">
              <a:lnSpc>
                <a:spcPts val="3119"/>
              </a:lnSpc>
              <a:spcBef>
                <a:spcPts val="480"/>
              </a:spcBef>
              <a:spcAft>
                <a:spcPts val="0"/>
              </a:spcAft>
            </a:pPr>
            <a:r>
              <a:rPr sz="2600" spc="52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Daniel Obadia</a:t>
            </a:r>
          </a:p>
          <a:p>
            <a:pPr marL="0" marR="0">
              <a:lnSpc>
                <a:spcPts val="3119"/>
              </a:lnSpc>
              <a:spcBef>
                <a:spcPts val="480"/>
              </a:spcBef>
              <a:spcAft>
                <a:spcPts val="0"/>
              </a:spcAft>
            </a:pPr>
            <a:r>
              <a:rPr sz="2600" spc="52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Egon Daxbacher</a:t>
            </a:r>
          </a:p>
          <a:p>
            <a:pPr marL="0" marR="0">
              <a:lnSpc>
                <a:spcPts val="3119"/>
              </a:lnSpc>
              <a:spcBef>
                <a:spcPts val="480"/>
              </a:spcBef>
              <a:spcAft>
                <a:spcPts val="0"/>
              </a:spcAft>
            </a:pPr>
            <a:r>
              <a:rPr sz="2600" spc="52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Clarissa Vita Campos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1763354"/>
            <a:ext cx="4313050" cy="13081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0"/>
              </a:lnSpc>
              <a:spcBef>
                <a:spcPts val="0"/>
              </a:spcBef>
              <a:spcAft>
                <a:spcPts val="0"/>
              </a:spcAft>
            </a:pPr>
            <a:r>
              <a:rPr sz="8000" dirty="0">
                <a:solidFill>
                  <a:srgbClr val="F2FAFF"/>
                </a:solidFill>
                <a:latin typeface="EFSTFF+League Spartan Regular"/>
                <a:cs typeface="EFSTFF+League Spartan Regular"/>
              </a:rPr>
              <a:t>História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28700" y="4083301"/>
            <a:ext cx="14714739" cy="6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9"/>
              </a:lnSpc>
              <a:spcBef>
                <a:spcPts val="0"/>
              </a:spcBef>
              <a:spcAft>
                <a:spcPts val="0"/>
              </a:spcAft>
            </a:pP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SEXO MASCULINO, 16 ANOS,</a:t>
            </a:r>
            <a:r>
              <a:rPr sz="3700" b="1" spc="99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ESTUDANTE </a:t>
            </a:r>
            <a:r>
              <a:rPr sz="3700" b="1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700" b="1" spc="74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JOGADOR DE FUTEBOL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8700" y="5150101"/>
            <a:ext cx="15257177" cy="11353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9"/>
              </a:lnSpc>
              <a:spcBef>
                <a:spcPts val="0"/>
              </a:spcBef>
              <a:spcAft>
                <a:spcPts val="0"/>
              </a:spcAft>
            </a:pP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ADMITIDO NO SETOR DE CIRURGIA PLÁSTICA </a:t>
            </a:r>
            <a:r>
              <a:rPr sz="3700" b="1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700" b="1" spc="74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ENCAMINHADO PARA</a:t>
            </a:r>
          </a:p>
          <a:p>
            <a:pPr marL="0" marR="0">
              <a:lnSpc>
                <a:spcPts val="4200"/>
              </a:lnSpc>
              <a:spcBef>
                <a:spcPts val="0"/>
              </a:spcBef>
              <a:spcAft>
                <a:spcPts val="0"/>
              </a:spcAft>
            </a:pP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DERMATOLOGIA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28700" y="6750301"/>
            <a:ext cx="13314342" cy="6019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9"/>
              </a:lnSpc>
              <a:spcBef>
                <a:spcPts val="0"/>
              </a:spcBef>
              <a:spcAft>
                <a:spcPts val="0"/>
              </a:spcAft>
            </a:pP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NEGOU COMORBIDADES, ALERGIAS </a:t>
            </a:r>
            <a:r>
              <a:rPr sz="3700" b="1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E</a:t>
            </a:r>
            <a:r>
              <a:rPr sz="3700" b="1" spc="74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 </a:t>
            </a:r>
            <a:r>
              <a:rPr sz="3700" b="1" spc="37" dirty="0">
                <a:solidFill>
                  <a:srgbClr val="F2FAFF"/>
                </a:solidFill>
                <a:latin typeface="DFVQNS+GlacialIndifference-Bold"/>
                <a:cs typeface="DFVQNS+GlacialIndifference-Bold"/>
              </a:rPr>
              <a:t>USO DE MEDICAÇÕES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990630"/>
            <a:ext cx="3515579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EFSTFF+League Spartan Regular"/>
                <a:cs typeface="EFSTFF+League Spartan Regular"/>
              </a:rPr>
              <a:t>HISTÓRIA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938291" y="5273288"/>
            <a:ext cx="1868436" cy="4914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69"/>
              </a:lnSpc>
              <a:spcBef>
                <a:spcPts val="0"/>
              </a:spcBef>
              <a:spcAft>
                <a:spcPts val="0"/>
              </a:spcAft>
            </a:pPr>
            <a:r>
              <a:rPr sz="2950" b="1" spc="43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INFÂNCIA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03344" y="5272571"/>
            <a:ext cx="2895531" cy="47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79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2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ADOLESCÊNCIA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877747" y="5272571"/>
            <a:ext cx="2895531" cy="47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79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29" dirty="0">
                <a:solidFill>
                  <a:srgbClr val="244357"/>
                </a:solidFill>
                <a:latin typeface="DFVQNS+GlacialIndifference-Bold"/>
                <a:cs typeface="DFVQNS+GlacialIndifference-Bold"/>
              </a:rPr>
              <a:t>ADOLESCÊNCIA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562030" y="6239307"/>
            <a:ext cx="3447586" cy="145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771" marR="0">
              <a:lnSpc>
                <a:spcPts val="3389"/>
              </a:lnSpc>
              <a:spcBef>
                <a:spcPts val="0"/>
              </a:spcBef>
              <a:spcAft>
                <a:spcPts val="0"/>
              </a:spcAft>
            </a:pPr>
            <a:r>
              <a:rPr sz="2800" spc="28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APARECIMENTO</a:t>
            </a:r>
            <a:r>
              <a:rPr sz="2800" spc="26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 </a:t>
            </a:r>
            <a:r>
              <a:rPr sz="2800" spc="30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DE</a:t>
            </a:r>
          </a:p>
          <a:p>
            <a:pPr marL="0" marR="0">
              <a:lnSpc>
                <a:spcPts val="3389"/>
              </a:lnSpc>
              <a:spcBef>
                <a:spcPts val="510"/>
              </a:spcBef>
              <a:spcAft>
                <a:spcPts val="0"/>
              </a:spcAft>
            </a:pPr>
            <a:r>
              <a:rPr sz="2800" spc="28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LESÕES</a:t>
            </a:r>
            <a:r>
              <a:rPr sz="2800" spc="21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 </a:t>
            </a:r>
            <a:r>
              <a:rPr sz="2800" spc="29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CONTÍGUAS</a:t>
            </a:r>
          </a:p>
          <a:p>
            <a:pPr marL="609004" marR="0">
              <a:lnSpc>
                <a:spcPts val="3389"/>
              </a:lnSpc>
              <a:spcBef>
                <a:spcPts val="510"/>
              </a:spcBef>
              <a:spcAft>
                <a:spcPts val="0"/>
              </a:spcAft>
            </a:pPr>
            <a:r>
              <a:rPr sz="2800" spc="29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NA</a:t>
            </a:r>
            <a:r>
              <a:rPr sz="2800" spc="21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 </a:t>
            </a:r>
            <a:r>
              <a:rPr sz="2800" spc="28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FRONTE</a:t>
            </a:r>
            <a:r>
              <a:rPr sz="2800" spc="20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 </a:t>
            </a:r>
            <a:r>
              <a:rPr sz="2800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30553" y="6260396"/>
            <a:ext cx="2517902" cy="9638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911" marR="0">
              <a:lnSpc>
                <a:spcPts val="3389"/>
              </a:lnSpc>
              <a:spcBef>
                <a:spcPts val="0"/>
              </a:spcBef>
              <a:spcAft>
                <a:spcPts val="0"/>
              </a:spcAft>
            </a:pPr>
            <a:r>
              <a:rPr sz="2800" spc="28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CRESCIMENTO</a:t>
            </a:r>
          </a:p>
          <a:p>
            <a:pPr marL="0" marR="0">
              <a:lnSpc>
                <a:spcPts val="3389"/>
              </a:lnSpc>
              <a:spcBef>
                <a:spcPts val="510"/>
              </a:spcBef>
              <a:spcAft>
                <a:spcPts val="0"/>
              </a:spcAft>
            </a:pPr>
            <a:r>
              <a:rPr sz="2800" spc="28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PROGRESSIVO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95888" y="6288105"/>
            <a:ext cx="2632680" cy="14591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382" marR="0">
              <a:lnSpc>
                <a:spcPts val="3389"/>
              </a:lnSpc>
              <a:spcBef>
                <a:spcPts val="0"/>
              </a:spcBef>
              <a:spcAft>
                <a:spcPts val="0"/>
              </a:spcAft>
            </a:pPr>
            <a:r>
              <a:rPr sz="2800" spc="27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LESÃO PLANA</a:t>
            </a:r>
          </a:p>
          <a:p>
            <a:pPr marL="0" marR="0">
              <a:lnSpc>
                <a:spcPts val="3389"/>
              </a:lnSpc>
              <a:spcBef>
                <a:spcPts val="510"/>
              </a:spcBef>
              <a:spcAft>
                <a:spcPts val="0"/>
              </a:spcAft>
            </a:pPr>
            <a:r>
              <a:rPr sz="2800" spc="29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NO</a:t>
            </a:r>
            <a:r>
              <a:rPr sz="2800" spc="25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 </a:t>
            </a:r>
            <a:r>
              <a:rPr sz="2800" spc="26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SUPERCÍLIO</a:t>
            </a:r>
          </a:p>
          <a:p>
            <a:pPr marL="274736" marR="0">
              <a:lnSpc>
                <a:spcPts val="3389"/>
              </a:lnSpc>
              <a:spcBef>
                <a:spcPts val="510"/>
              </a:spcBef>
              <a:spcAft>
                <a:spcPts val="0"/>
              </a:spcAft>
            </a:pPr>
            <a:r>
              <a:rPr sz="2800" spc="29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ESQUERDO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645076" y="7725207"/>
            <a:ext cx="3281524" cy="468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89"/>
              </a:lnSpc>
              <a:spcBef>
                <a:spcPts val="0"/>
              </a:spcBef>
              <a:spcAft>
                <a:spcPts val="0"/>
              </a:spcAft>
            </a:pPr>
            <a:r>
              <a:rPr sz="2800" spc="30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COURO</a:t>
            </a:r>
            <a:r>
              <a:rPr sz="2800" spc="23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 </a:t>
            </a:r>
            <a:r>
              <a:rPr sz="2800" spc="28" dirty="0">
                <a:solidFill>
                  <a:srgbClr val="244357"/>
                </a:solidFill>
                <a:latin typeface="QQSGLK+Glacial Indifference Regular"/>
                <a:cs typeface="QQSGLK+Glacial Indifference Regular"/>
              </a:rPr>
              <a:t>CABELUDO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084346" y="9637085"/>
            <a:ext cx="4988646" cy="409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81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Foto cedida </a:t>
            </a:r>
            <a:r>
              <a:rPr sz="2500" spc="-1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por</a:t>
            </a:r>
            <a:r>
              <a:rPr sz="250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 </a:t>
            </a:r>
            <a:r>
              <a:rPr sz="2500" spc="-13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mãe</a:t>
            </a:r>
            <a:r>
              <a:rPr sz="250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do</a:t>
            </a:r>
            <a:r>
              <a:rPr sz="250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 </a:t>
            </a:r>
            <a:r>
              <a:rPr sz="2500" spc="-1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pa</a:t>
            </a:r>
            <a:r>
              <a:rPr lang="pt-BR" sz="2500" spc="-10" dirty="0">
                <a:solidFill>
                  <a:srgbClr val="FFFFFF"/>
                </a:solidFill>
                <a:latin typeface="VBRUUJ+Open Sans Regular"/>
                <a:cs typeface="VBRUUJ+Open Sans Regular"/>
              </a:rPr>
              <a:t>ciente</a:t>
            </a:r>
            <a:endParaRPr sz="2500" spc="-10" dirty="0">
              <a:solidFill>
                <a:srgbClr val="FFFFFF"/>
              </a:solidFill>
              <a:latin typeface="VBRUUJ+Open Sans Regular"/>
              <a:cs typeface="VBRUUJ+Open Sans Regula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958838" y="189230"/>
            <a:ext cx="5175426" cy="704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250"/>
              </a:lnSpc>
              <a:spcBef>
                <a:spcPts val="0"/>
              </a:spcBef>
              <a:spcAft>
                <a:spcPts val="0"/>
              </a:spcAft>
            </a:pPr>
            <a:r>
              <a:rPr sz="4200" spc="42" dirty="0">
                <a:solidFill>
                  <a:srgbClr val="F2FAFF"/>
                </a:solidFill>
                <a:latin typeface="CEBWTI+League Spartan Regular"/>
                <a:cs typeface="CEBWTI+League Spartan Regular"/>
              </a:rPr>
              <a:t>DERMATOSCOPIA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06322" y="8121494"/>
            <a:ext cx="2416142" cy="8305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39"/>
              </a:lnSpc>
              <a:spcBef>
                <a:spcPts val="0"/>
              </a:spcBef>
              <a:spcAft>
                <a:spcPts val="0"/>
              </a:spcAft>
            </a:pPr>
            <a:r>
              <a:rPr sz="5200" dirty="0">
                <a:solidFill>
                  <a:srgbClr val="FFFFFF"/>
                </a:solidFill>
                <a:latin typeface="LRJJLD+Glacial Indifference Regular"/>
                <a:cs typeface="LRJJLD+Glacial Indifference Regular"/>
              </a:rPr>
              <a:t>FRONTE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039701" y="2127317"/>
            <a:ext cx="8360942" cy="704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249"/>
              </a:lnSpc>
              <a:spcBef>
                <a:spcPts val="0"/>
              </a:spcBef>
              <a:spcAft>
                <a:spcPts val="0"/>
              </a:spcAft>
            </a:pPr>
            <a:r>
              <a:rPr sz="4200" spc="251" dirty="0">
                <a:solidFill>
                  <a:srgbClr val="244357"/>
                </a:solidFill>
                <a:latin typeface="CEBWTI+League Spartan Regular"/>
                <a:cs typeface="CEBWTI+League Spartan Regular"/>
              </a:rPr>
              <a:t>HIPÓTESES</a:t>
            </a:r>
            <a:r>
              <a:rPr sz="4200" spc="252" dirty="0">
                <a:solidFill>
                  <a:srgbClr val="244357"/>
                </a:solidFill>
                <a:latin typeface="CEBWTI+League Spartan Regular"/>
                <a:cs typeface="CEBWTI+League Spartan Regular"/>
              </a:rPr>
              <a:t> </a:t>
            </a:r>
            <a:r>
              <a:rPr sz="4200" spc="251" dirty="0">
                <a:solidFill>
                  <a:srgbClr val="244357"/>
                </a:solidFill>
                <a:latin typeface="CEBWTI+League Spartan Regular"/>
                <a:cs typeface="CEBWTI+League Spartan Regular"/>
              </a:rPr>
              <a:t>DIAGNÓSTICAS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37667" y="4101297"/>
            <a:ext cx="10565767" cy="1517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99"/>
              </a:lnSpc>
              <a:spcBef>
                <a:spcPts val="0"/>
              </a:spcBef>
              <a:spcAft>
                <a:spcPts val="0"/>
              </a:spcAft>
            </a:pP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1.</a:t>
            </a:r>
            <a:r>
              <a:rPr sz="4400" spc="283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 </a:t>
            </a: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NEVO</a:t>
            </a:r>
            <a:r>
              <a:rPr sz="4400" spc="44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 </a:t>
            </a: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SEBÁCEO</a:t>
            </a:r>
            <a:r>
              <a:rPr sz="4400" spc="44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 </a:t>
            </a: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DE</a:t>
            </a:r>
            <a:r>
              <a:rPr sz="4400" spc="44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 </a:t>
            </a: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JADASSOHN</a:t>
            </a:r>
          </a:p>
          <a:p>
            <a:pPr marL="16966" marR="0">
              <a:lnSpc>
                <a:spcPts val="5499"/>
              </a:lnSpc>
              <a:spcBef>
                <a:spcPts val="600"/>
              </a:spcBef>
              <a:spcAft>
                <a:spcPts val="0"/>
              </a:spcAft>
            </a:pP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2.</a:t>
            </a:r>
            <a:r>
              <a:rPr sz="4400" spc="1287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 </a:t>
            </a:r>
            <a:r>
              <a:rPr sz="4400" spc="43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NEVO</a:t>
            </a:r>
            <a:r>
              <a:rPr sz="4400" spc="44" dirty="0">
                <a:solidFill>
                  <a:srgbClr val="43C3DD"/>
                </a:solidFill>
                <a:latin typeface="CEBWTI+League Spartan Regular"/>
                <a:cs typeface="CEBWTI+League Spartan Regular"/>
              </a:rPr>
              <a:t> EPIDÉRMICO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97880" y="6045417"/>
            <a:ext cx="4516736" cy="724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05"/>
              </a:lnSpc>
              <a:spcBef>
                <a:spcPts val="0"/>
              </a:spcBef>
              <a:spcAft>
                <a:spcPts val="0"/>
              </a:spcAft>
            </a:pPr>
            <a:r>
              <a:rPr sz="4300" spc="56" dirty="0">
                <a:solidFill>
                  <a:srgbClr val="F2FAFF"/>
                </a:solidFill>
                <a:latin typeface="UMJIVT+League Spartan Regular"/>
                <a:cs typeface="UMJIVT+League Spartan Regular"/>
              </a:rPr>
              <a:t>Biópsia</a:t>
            </a:r>
            <a:r>
              <a:rPr sz="4300" spc="54" dirty="0">
                <a:solidFill>
                  <a:srgbClr val="F2FAFF"/>
                </a:solidFill>
                <a:latin typeface="UMJIVT+League Spartan Regular"/>
                <a:cs typeface="UMJIVT+League Spartan Regular"/>
              </a:rPr>
              <a:t> </a:t>
            </a:r>
            <a:r>
              <a:rPr sz="4300" spc="60" dirty="0">
                <a:solidFill>
                  <a:srgbClr val="F2FAFF"/>
                </a:solidFill>
                <a:latin typeface="UMJIVT+League Spartan Regular"/>
                <a:cs typeface="UMJIVT+League Spartan Regular"/>
              </a:rPr>
              <a:t>de</a:t>
            </a:r>
            <a:r>
              <a:rPr sz="4300" spc="48" dirty="0">
                <a:solidFill>
                  <a:srgbClr val="F2FAFF"/>
                </a:solidFill>
                <a:latin typeface="UMJIVT+League Spartan Regular"/>
                <a:cs typeface="UMJIVT+League Spartan Regular"/>
              </a:rPr>
              <a:t> </a:t>
            </a:r>
            <a:r>
              <a:rPr sz="4300" spc="56" dirty="0">
                <a:solidFill>
                  <a:srgbClr val="F2FAFF"/>
                </a:solidFill>
                <a:latin typeface="UMJIVT+League Spartan Regular"/>
                <a:cs typeface="UMJIVT+League Spartan Regular"/>
              </a:rPr>
              <a:t>pele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990632"/>
            <a:ext cx="6744690" cy="1616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UMJIVT+League Spartan Regular"/>
                <a:cs typeface="UMJIVT+League Spartan Regular"/>
              </a:rPr>
              <a:t>NEVO SEBÁCEO DE</a:t>
            </a:r>
          </a:p>
          <a:p>
            <a:pPr marL="0" marR="0">
              <a:lnSpc>
                <a:spcPts val="5925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UMJIVT+League Spartan Regular"/>
                <a:cs typeface="UMJIVT+League Spartan Regular"/>
              </a:rPr>
              <a:t>JADASSOHN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805945" y="2542921"/>
            <a:ext cx="1834922" cy="5714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199"/>
              </a:lnSpc>
              <a:spcBef>
                <a:spcPts val="0"/>
              </a:spcBef>
              <a:spcAft>
                <a:spcPts val="0"/>
              </a:spcAft>
            </a:pPr>
            <a:r>
              <a:rPr sz="3500" b="1" dirty="0">
                <a:solidFill>
                  <a:srgbClr val="244357"/>
                </a:solidFill>
                <a:latin typeface="QEKORL+GlacialIndifference-Bold"/>
                <a:cs typeface="QEKORL+GlacialIndifference-Bold"/>
              </a:rPr>
              <a:t>O</a:t>
            </a:r>
            <a:r>
              <a:rPr sz="3500" b="1" spc="69" dirty="0">
                <a:solidFill>
                  <a:srgbClr val="244357"/>
                </a:solidFill>
                <a:latin typeface="QEKORL+GlacialIndifference-Bold"/>
                <a:cs typeface="QEKORL+GlacialIndifference-Bold"/>
              </a:rPr>
              <a:t> </a:t>
            </a:r>
            <a:r>
              <a:rPr sz="3500" b="1" spc="34" dirty="0">
                <a:solidFill>
                  <a:srgbClr val="244357"/>
                </a:solidFill>
                <a:latin typeface="QEKORL+GlacialIndifference-Bold"/>
                <a:cs typeface="QEKORL+GlacialIndifference-Bold"/>
              </a:rPr>
              <a:t>QUE</a:t>
            </a:r>
            <a:r>
              <a:rPr sz="3500" b="1" spc="35" dirty="0">
                <a:solidFill>
                  <a:srgbClr val="244357"/>
                </a:solidFill>
                <a:latin typeface="QEKORL+GlacialIndifference-Bold"/>
                <a:cs typeface="QEKORL+GlacialIndifference-Bold"/>
              </a:rPr>
              <a:t> </a:t>
            </a:r>
            <a:r>
              <a:rPr sz="3500" b="1" dirty="0">
                <a:solidFill>
                  <a:srgbClr val="244357"/>
                </a:solidFill>
                <a:latin typeface="QEKORL+GlacialIndifference-Bold"/>
                <a:cs typeface="QEKORL+GlacialIndifference-Bold"/>
              </a:rPr>
              <a:t>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53496" y="3251170"/>
            <a:ext cx="6925523" cy="154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HAMARTOMA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EPIDÉRMICO</a:t>
            </a:r>
          </a:p>
          <a:p>
            <a:pPr marL="0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COMPOSTO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PREDOMINANTEMENTE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POR</a:t>
            </a:r>
          </a:p>
          <a:p>
            <a:pPr marL="0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GLÂNDULAS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SEBÁCEAS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05945" y="6394420"/>
            <a:ext cx="9034683" cy="15429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ORIGINALMENTE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CONHECIDO COMO</a:t>
            </a:r>
          </a:p>
          <a:p>
            <a:pPr marL="104626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i="1" spc="14" dirty="0">
                <a:solidFill>
                  <a:srgbClr val="244357"/>
                </a:solidFill>
                <a:latin typeface="BSTHLU+Glacial Indifference Italic"/>
                <a:cs typeface="BSTHLU+Glacial Indifference Italic"/>
              </a:rPr>
              <a:t>NEVO ORGANÓIDE</a:t>
            </a:r>
          </a:p>
          <a:p>
            <a:pPr marL="0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(CÉLULAS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EMBRIONÁRIAS</a:t>
            </a:r>
            <a:r>
              <a:rPr sz="3000" spc="15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EPITELIAIS</a:t>
            </a:r>
            <a:r>
              <a:rPr sz="3000" spc="14" dirty="0">
                <a:solidFill>
                  <a:srgbClr val="244357"/>
                </a:solidFill>
                <a:latin typeface="DMWMUF+Glacial Indifference Regular"/>
                <a:cs typeface="DMWMUF+Glacial Indifference Regular"/>
              </a:rPr>
              <a:t> PLURIPOTENTES)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23014" y="613920"/>
            <a:ext cx="11076533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MUFOLJ+League Spartan Regular"/>
                <a:cs typeface="MUFOLJ+League Spartan Regular"/>
              </a:rPr>
              <a:t>NEVO SEBÁCEO DE</a:t>
            </a:r>
            <a:r>
              <a:rPr sz="5200" spc="11053" dirty="0">
                <a:solidFill>
                  <a:srgbClr val="43C3DD"/>
                </a:solidFill>
                <a:latin typeface="MUFOLJ+League Spartan Regular"/>
                <a:cs typeface="MUFOLJ+League Spartan Regular"/>
              </a:rPr>
              <a:t> </a:t>
            </a:r>
            <a:r>
              <a:rPr sz="3900" b="1" spc="38" dirty="0">
                <a:solidFill>
                  <a:srgbClr val="244357"/>
                </a:solidFill>
                <a:latin typeface="MJRACO+GlacialIndifference-Bold"/>
                <a:cs typeface="MJRACO+GlacialIndifference-Bold"/>
              </a:rPr>
              <a:t>PATOGENIA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23014" y="1366395"/>
            <a:ext cx="4552990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MUFOLJ+League Spartan Regular"/>
                <a:cs typeface="MUFOLJ+League Spartan Regular"/>
              </a:rPr>
              <a:t>JADASSOHN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53496" y="1396181"/>
            <a:ext cx="8433620" cy="1019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ESPORÁDICO</a:t>
            </a:r>
          </a:p>
          <a:p>
            <a:pPr marL="0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MUTAÇÕES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PÓS-ZIGÓTICAS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COM MOSAICISMO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05945" y="4015556"/>
            <a:ext cx="4164325" cy="495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1" spc="14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ANTES</a:t>
            </a:r>
            <a:r>
              <a:rPr sz="3000" b="1" i="1" spc="15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 </a:t>
            </a:r>
            <a:r>
              <a:rPr sz="3000" b="1" i="1" spc="14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DA</a:t>
            </a:r>
            <a:r>
              <a:rPr sz="3000" b="1" i="1" spc="15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 </a:t>
            </a:r>
            <a:r>
              <a:rPr sz="3000" b="1" i="1" spc="14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PUBERDADE: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558122" y="4539431"/>
            <a:ext cx="7755023" cy="1019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GLÂNDULAS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SEBÁCEAS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SUBDESENVOLVIDAS</a:t>
            </a:r>
          </a:p>
          <a:p>
            <a:pPr marL="0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FOLÍCULOS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PILOSSEBÁCEOS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PRIMORDIAIS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805945" y="6111056"/>
            <a:ext cx="3748289" cy="495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1" spc="14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APÓS</a:t>
            </a:r>
            <a:r>
              <a:rPr sz="3000" b="1" i="1" spc="15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 </a:t>
            </a:r>
            <a:r>
              <a:rPr sz="3000" b="1" i="1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A</a:t>
            </a:r>
            <a:r>
              <a:rPr sz="3000" b="1" i="1" spc="29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 </a:t>
            </a:r>
            <a:r>
              <a:rPr sz="3000" b="1" i="1" spc="14" dirty="0">
                <a:solidFill>
                  <a:srgbClr val="244357"/>
                </a:solidFill>
                <a:latin typeface="BLRCNO+GlacialIndifference-Bold-Italic"/>
                <a:cs typeface="BLRCNO+GlacialIndifference-Bold-Italic"/>
              </a:rPr>
              <a:t>PUBERDADE</a:t>
            </a:r>
            <a:r>
              <a:rPr sz="3000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558122" y="6634931"/>
            <a:ext cx="6388525" cy="10190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99"/>
              </a:lnSpc>
              <a:spcBef>
                <a:spcPts val="0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GLÂNDULAS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SEBÁCEAS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MADURAS</a:t>
            </a:r>
          </a:p>
          <a:p>
            <a:pPr marL="0" marR="0">
              <a:lnSpc>
                <a:spcPts val="3599"/>
              </a:lnSpc>
              <a:spcBef>
                <a:spcPts val="525"/>
              </a:spcBef>
              <a:spcAft>
                <a:spcPts val="0"/>
              </a:spcAft>
            </a:pP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GLÂNDULAS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APÓCRINAS</a:t>
            </a:r>
            <a:r>
              <a:rPr sz="30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00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ECTÓPICAS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E7A95E7-D5C7-7D4D-9737-A767B4597959}"/>
              </a:ext>
            </a:extLst>
          </p:cNvPr>
          <p:cNvSpPr txBox="1"/>
          <p:nvPr/>
        </p:nvSpPr>
        <p:spPr>
          <a:xfrm>
            <a:off x="8351912" y="9385622"/>
            <a:ext cx="9535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Moreno Alonso de </a:t>
            </a:r>
            <a:r>
              <a:rPr lang="pt-BR" dirty="0" err="1"/>
              <a:t>Celada</a:t>
            </a:r>
            <a:r>
              <a:rPr lang="pt-BR" dirty="0"/>
              <a:t>, R., </a:t>
            </a:r>
            <a:r>
              <a:rPr lang="pt-BR" dirty="0" err="1"/>
              <a:t>Floristán</a:t>
            </a:r>
            <a:r>
              <a:rPr lang="pt-BR" dirty="0"/>
              <a:t> </a:t>
            </a:r>
            <a:r>
              <a:rPr lang="pt-BR" dirty="0" err="1"/>
              <a:t>Muruzábal</a:t>
            </a:r>
            <a:r>
              <a:rPr lang="pt-BR" dirty="0"/>
              <a:t>, U., &amp; de Lucas Laguna, R. (2009). </a:t>
            </a:r>
            <a:r>
              <a:rPr lang="pt-BR" i="1" dirty="0"/>
              <a:t>Nevo sebáceo de </a:t>
            </a:r>
            <a:r>
              <a:rPr lang="pt-BR" i="1" dirty="0" err="1"/>
              <a:t>Jadassohn</a:t>
            </a:r>
            <a:r>
              <a:rPr lang="pt-BR" i="1" dirty="0"/>
              <a:t>. </a:t>
            </a:r>
            <a:r>
              <a:rPr lang="pt-BR" i="1" dirty="0" err="1"/>
              <a:t>Anales</a:t>
            </a:r>
            <a:r>
              <a:rPr lang="pt-BR" i="1" dirty="0"/>
              <a:t> de </a:t>
            </a:r>
            <a:r>
              <a:rPr lang="pt-BR" i="1" dirty="0" err="1"/>
              <a:t>Pediatría</a:t>
            </a:r>
            <a:r>
              <a:rPr lang="pt-BR" i="1" dirty="0"/>
              <a:t>, 70(4), 391.</a:t>
            </a:r>
            <a:r>
              <a:rPr lang="pt-BR" dirty="0"/>
              <a:t>doi:10.1016/j.anpedi.2008.11.019 </a:t>
            </a:r>
          </a:p>
          <a:p>
            <a:br>
              <a:rPr lang="pt-BR" dirty="0"/>
            </a:br>
            <a:endParaRPr lang="pt-B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41640" y="3242343"/>
            <a:ext cx="4538985" cy="537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29"/>
              </a:lnSpc>
              <a:spcBef>
                <a:spcPts val="0"/>
              </a:spcBef>
              <a:spcAft>
                <a:spcPts val="0"/>
              </a:spcAft>
            </a:pPr>
            <a:r>
              <a:rPr sz="3250" spc="32" dirty="0">
                <a:solidFill>
                  <a:srgbClr val="F2FAFF"/>
                </a:solidFill>
                <a:latin typeface="HGQUBR+Glacial Indifference Regular"/>
                <a:cs typeface="HGQUBR+Glacial Indifference Regular"/>
              </a:rPr>
              <a:t>MUTAÇÕES</a:t>
            </a:r>
            <a:r>
              <a:rPr sz="3250" spc="21" dirty="0">
                <a:solidFill>
                  <a:srgbClr val="F2FAFF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3250" spc="30" dirty="0">
                <a:solidFill>
                  <a:srgbClr val="F2FAFF"/>
                </a:solidFill>
                <a:latin typeface="HGQUBR+Glacial Indifference Regular"/>
                <a:cs typeface="HGQUBR+Glacial Indifference Regular"/>
              </a:rPr>
              <a:t>GENÉTICAS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36407" y="5183167"/>
            <a:ext cx="4873918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F2FAFF"/>
                </a:solidFill>
                <a:latin typeface="MUFOLJ+League Spartan Regular"/>
                <a:cs typeface="MUFOLJ+League Spartan Regular"/>
              </a:rPr>
              <a:t>HRAS </a:t>
            </a:r>
            <a:r>
              <a:rPr sz="5200" dirty="0">
                <a:solidFill>
                  <a:srgbClr val="F2FAFF"/>
                </a:solidFill>
                <a:latin typeface="MUFOLJ+League Spartan Regular"/>
                <a:cs typeface="MUFOLJ+League Spartan Regular"/>
              </a:rPr>
              <a:t>/</a:t>
            </a:r>
            <a:r>
              <a:rPr sz="5200" spc="104" dirty="0">
                <a:solidFill>
                  <a:srgbClr val="F2FAFF"/>
                </a:solidFill>
                <a:latin typeface="MUFOLJ+League Spartan Regular"/>
                <a:cs typeface="MUFOLJ+League Spartan Regular"/>
              </a:rPr>
              <a:t> </a:t>
            </a:r>
            <a:r>
              <a:rPr sz="5200" spc="52" dirty="0">
                <a:solidFill>
                  <a:srgbClr val="F2FAFF"/>
                </a:solidFill>
                <a:latin typeface="MUFOLJ+League Spartan Regular"/>
                <a:cs typeface="MUFOLJ+League Spartan Regular"/>
              </a:rPr>
              <a:t>KRAS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4C4250-A7E3-3341-9804-3256AAF7E7CD}"/>
              </a:ext>
            </a:extLst>
          </p:cNvPr>
          <p:cNvSpPr txBox="1"/>
          <p:nvPr/>
        </p:nvSpPr>
        <p:spPr>
          <a:xfrm>
            <a:off x="215008" y="9673654"/>
            <a:ext cx="1510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>
                <a:solidFill>
                  <a:schemeClr val="bg1"/>
                </a:solidFill>
              </a:rPr>
              <a:t>Moody</a:t>
            </a:r>
            <a:r>
              <a:rPr lang="pt-BR" dirty="0">
                <a:solidFill>
                  <a:schemeClr val="bg1"/>
                </a:solidFill>
              </a:rPr>
              <a:t>, M. N., Landau, J. M., &amp; Goldberg, L. H. (2011). </a:t>
            </a:r>
            <a:r>
              <a:rPr lang="pt-BR" i="1" dirty="0" err="1">
                <a:solidFill>
                  <a:schemeClr val="bg1"/>
                </a:solidFill>
              </a:rPr>
              <a:t>Nevus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Sebaceous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Revisited</a:t>
            </a:r>
            <a:r>
              <a:rPr lang="pt-BR" i="1" dirty="0">
                <a:solidFill>
                  <a:schemeClr val="bg1"/>
                </a:solidFill>
              </a:rPr>
              <a:t>. </a:t>
            </a:r>
            <a:r>
              <a:rPr lang="pt-BR" i="1" dirty="0" err="1">
                <a:solidFill>
                  <a:schemeClr val="bg1"/>
                </a:solidFill>
              </a:rPr>
              <a:t>Pediatric</a:t>
            </a:r>
            <a:r>
              <a:rPr lang="pt-BR" i="1" dirty="0">
                <a:solidFill>
                  <a:schemeClr val="bg1"/>
                </a:solidFill>
              </a:rPr>
              <a:t> </a:t>
            </a:r>
            <a:r>
              <a:rPr lang="pt-BR" i="1" dirty="0" err="1">
                <a:solidFill>
                  <a:schemeClr val="bg1"/>
                </a:solidFill>
              </a:rPr>
              <a:t>Dermatology</a:t>
            </a:r>
            <a:r>
              <a:rPr lang="pt-BR" i="1" dirty="0">
                <a:solidFill>
                  <a:schemeClr val="bg1"/>
                </a:solidFill>
              </a:rPr>
              <a:t>, 29(1), 15–23.</a:t>
            </a:r>
            <a:r>
              <a:rPr lang="pt-BR" dirty="0">
                <a:solidFill>
                  <a:schemeClr val="bg1"/>
                </a:solidFill>
              </a:rPr>
              <a:t>doi:10.1111/j.1525-1470.2011.01562.x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29344" y="494088"/>
            <a:ext cx="7626743" cy="736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99"/>
              </a:lnSpc>
              <a:spcBef>
                <a:spcPts val="0"/>
              </a:spcBef>
              <a:spcAft>
                <a:spcPts val="0"/>
              </a:spcAft>
            </a:pPr>
            <a:r>
              <a:rPr sz="4400" spc="43" dirty="0">
                <a:solidFill>
                  <a:srgbClr val="F2FAFF"/>
                </a:solidFill>
                <a:latin typeface="MUFOLJ+League Spartan Regular"/>
                <a:cs typeface="MUFOLJ+League Spartan Regular"/>
              </a:rPr>
              <a:t>APRESENTAÇÃO</a:t>
            </a:r>
            <a:r>
              <a:rPr sz="4400" spc="44" dirty="0">
                <a:solidFill>
                  <a:srgbClr val="F2FAFF"/>
                </a:solidFill>
                <a:latin typeface="MUFOLJ+League Spartan Regular"/>
                <a:cs typeface="MUFOLJ+League Spartan Regular"/>
              </a:rPr>
              <a:t> CLÍNICA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6594" y="2973972"/>
            <a:ext cx="3288028" cy="8990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79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29" dirty="0">
                <a:solidFill>
                  <a:srgbClr val="244357"/>
                </a:solidFill>
                <a:latin typeface="MJRACO+GlacialIndifference-Bold"/>
                <a:cs typeface="MJRACO+GlacialIndifference-Bold"/>
              </a:rPr>
              <a:t>NASCIMENTO ATÉ</a:t>
            </a:r>
          </a:p>
          <a:p>
            <a:pPr marL="0" marR="0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29" dirty="0">
                <a:solidFill>
                  <a:srgbClr val="244357"/>
                </a:solidFill>
                <a:latin typeface="MJRACO+GlacialIndifference-Bold"/>
                <a:cs typeface="MJRACO+GlacialIndifference-Bold"/>
              </a:rPr>
              <a:t>INFÂNCIA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35588" y="3192731"/>
            <a:ext cx="3830769" cy="4799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79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29" dirty="0">
                <a:solidFill>
                  <a:srgbClr val="244357"/>
                </a:solidFill>
                <a:latin typeface="MJRACO+GlacialIndifference-Bold"/>
                <a:cs typeface="MJRACO+GlacialIndifference-Bold"/>
              </a:rPr>
              <a:t>PUBERDADE /ADULTO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735588" y="4253605"/>
            <a:ext cx="3970943" cy="129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9"/>
              </a:lnSpc>
              <a:spcBef>
                <a:spcPts val="0"/>
              </a:spcBef>
              <a:spcAft>
                <a:spcPts val="0"/>
              </a:spcAft>
            </a:pP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VEGETANTE</a:t>
            </a:r>
            <a:r>
              <a:rPr sz="2450" spc="18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50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/</a:t>
            </a:r>
            <a:r>
              <a:rPr sz="2450" spc="4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50" spc="27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VERRUCOSO</a:t>
            </a:r>
          </a:p>
          <a:p>
            <a:pPr marL="0" marR="0">
              <a:lnSpc>
                <a:spcPts val="2969"/>
              </a:lnSpc>
              <a:spcBef>
                <a:spcPts val="3930"/>
              </a:spcBef>
              <a:spcAft>
                <a:spcPts val="0"/>
              </a:spcAft>
            </a:pPr>
            <a:r>
              <a:rPr sz="2450" spc="2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LINEAR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16594" y="4453945"/>
            <a:ext cx="1029927" cy="41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9"/>
              </a:lnSpc>
              <a:spcBef>
                <a:spcPts val="0"/>
              </a:spcBef>
              <a:spcAft>
                <a:spcPts val="0"/>
              </a:spcAft>
            </a:pPr>
            <a:r>
              <a:rPr sz="2450" spc="2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PLANA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16594" y="5330245"/>
            <a:ext cx="1753158" cy="41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9"/>
              </a:lnSpc>
              <a:spcBef>
                <a:spcPts val="0"/>
              </a:spcBef>
              <a:spcAft>
                <a:spcPts val="0"/>
              </a:spcAft>
            </a:pPr>
            <a:r>
              <a:rPr sz="2450" spc="2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SUPERFÍCIE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16594" y="5768395"/>
            <a:ext cx="2963368" cy="41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9"/>
              </a:lnSpc>
              <a:spcBef>
                <a:spcPts val="0"/>
              </a:spcBef>
              <a:spcAft>
                <a:spcPts val="0"/>
              </a:spcAft>
            </a:pP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MACIA/AVELUDADA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35588" y="6006205"/>
            <a:ext cx="4299571" cy="11878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9"/>
              </a:lnSpc>
              <a:spcBef>
                <a:spcPts val="0"/>
              </a:spcBef>
              <a:spcAft>
                <a:spcPts val="0"/>
              </a:spcAft>
            </a:pP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CRESCIMENTO</a:t>
            </a:r>
            <a:r>
              <a:rPr sz="2450" spc="2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PILOS</a:t>
            </a:r>
            <a:r>
              <a:rPr lang="pt-BR" sz="2450" spc="26" dirty="0" err="1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</a:t>
            </a: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EBÁCEO</a:t>
            </a:r>
          </a:p>
          <a:p>
            <a:pPr marL="0" marR="0">
              <a:lnSpc>
                <a:spcPts val="2969"/>
              </a:lnSpc>
              <a:spcBef>
                <a:spcPts val="430"/>
              </a:spcBef>
              <a:spcAft>
                <a:spcPts val="0"/>
              </a:spcAft>
            </a:pPr>
            <a:r>
              <a:rPr sz="2450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E</a:t>
            </a:r>
            <a:r>
              <a:rPr sz="2450" spc="4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APÓCRINO</a:t>
            </a:r>
            <a:r>
              <a:rPr sz="2450" spc="2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50" spc="27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(HORMÔNIOS)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16594" y="6644695"/>
            <a:ext cx="4177346" cy="415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69"/>
              </a:lnSpc>
              <a:spcBef>
                <a:spcPts val="0"/>
              </a:spcBef>
              <a:spcAft>
                <a:spcPts val="0"/>
              </a:spcAft>
            </a:pPr>
            <a:r>
              <a:rPr sz="2450" spc="30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COR</a:t>
            </a:r>
            <a:r>
              <a:rPr sz="2450" spc="1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5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AMARELO-ALARANJADA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B71DA21-C354-D243-AB12-02CC426D727C}"/>
              </a:ext>
            </a:extLst>
          </p:cNvPr>
          <p:cNvSpPr txBox="1"/>
          <p:nvPr/>
        </p:nvSpPr>
        <p:spPr>
          <a:xfrm>
            <a:off x="215008" y="9673654"/>
            <a:ext cx="9073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Meireles, A., Pereira, M., &amp; Costa, M. J. (2020). </a:t>
            </a:r>
            <a:r>
              <a:rPr lang="pt-BR" i="1" dirty="0"/>
              <a:t>Nevo Sebáceo de </a:t>
            </a:r>
            <a:r>
              <a:rPr lang="pt-BR" i="1" dirty="0" err="1"/>
              <a:t>Jadassohn</a:t>
            </a:r>
            <a:r>
              <a:rPr lang="pt-BR" i="1" dirty="0"/>
              <a:t> em Recém-Nascido. Acta Médica Portuguesa, 33(4), 288.</a:t>
            </a:r>
            <a:r>
              <a:rPr lang="pt-BR" dirty="0"/>
              <a:t>doi:10.20344/amp.12164 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46066" y="876555"/>
            <a:ext cx="7862512" cy="9921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87"/>
              </a:lnSpc>
              <a:spcBef>
                <a:spcPts val="0"/>
              </a:spcBef>
              <a:spcAft>
                <a:spcPts val="0"/>
              </a:spcAft>
            </a:pPr>
            <a:r>
              <a:rPr sz="2950" spc="177" dirty="0">
                <a:solidFill>
                  <a:srgbClr val="43C3DD"/>
                </a:solidFill>
                <a:latin typeface="MUFOLJ+League Spartan Regular"/>
                <a:cs typeface="MUFOLJ+League Spartan Regular"/>
              </a:rPr>
              <a:t>TUMORES BENIGNOS OU MALIGNOS</a:t>
            </a:r>
          </a:p>
          <a:p>
            <a:pPr marL="2096095" marR="0">
              <a:lnSpc>
                <a:spcPts val="3687"/>
              </a:lnSpc>
              <a:spcBef>
                <a:spcPts val="137"/>
              </a:spcBef>
              <a:spcAft>
                <a:spcPts val="0"/>
              </a:spcAft>
            </a:pPr>
            <a:r>
              <a:rPr sz="2950" spc="177" dirty="0">
                <a:solidFill>
                  <a:srgbClr val="43C3DD"/>
                </a:solidFill>
                <a:latin typeface="MUFOLJ+League Spartan Regular"/>
                <a:cs typeface="MUFOLJ+League Spartan Regular"/>
              </a:rPr>
              <a:t>PODEM SURGIR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34011" y="2544128"/>
            <a:ext cx="4573237" cy="791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0113" marR="0">
              <a:lnSpc>
                <a:spcPts val="2909"/>
              </a:lnSpc>
              <a:spcBef>
                <a:spcPts val="0"/>
              </a:spcBef>
              <a:spcAft>
                <a:spcPts val="0"/>
              </a:spcAft>
            </a:pPr>
            <a:r>
              <a:rPr sz="240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APARECIMENTO</a:t>
            </a:r>
            <a:r>
              <a:rPr sz="2400" spc="24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8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DE</a:t>
            </a:r>
            <a:r>
              <a:rPr sz="2400" spc="1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8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NÓDULO:</a:t>
            </a:r>
          </a:p>
          <a:p>
            <a:pPr marL="0" marR="0">
              <a:lnSpc>
                <a:spcPts val="2909"/>
              </a:lnSpc>
              <a:spcBef>
                <a:spcPts val="465"/>
              </a:spcBef>
              <a:spcAft>
                <a:spcPts val="0"/>
              </a:spcAft>
            </a:pPr>
            <a:r>
              <a:rPr sz="2400" spc="27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GERALMENTE</a:t>
            </a:r>
            <a:r>
              <a:rPr sz="2400" spc="18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8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TUMOR</a:t>
            </a:r>
            <a:r>
              <a:rPr sz="2400" spc="681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7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BENIGNO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44850" y="3830003"/>
            <a:ext cx="5308097" cy="8362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8055" marR="0">
              <a:lnSpc>
                <a:spcPts val="2909"/>
              </a:lnSpc>
              <a:spcBef>
                <a:spcPts val="0"/>
              </a:spcBef>
              <a:spcAft>
                <a:spcPts val="0"/>
              </a:spcAft>
            </a:pPr>
            <a:r>
              <a:rPr sz="2400" spc="23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SINAIS</a:t>
            </a:r>
            <a:r>
              <a:rPr sz="2400" spc="22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SUSPEITOS</a:t>
            </a:r>
            <a:r>
              <a:rPr sz="2400" spc="20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8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DE</a:t>
            </a:r>
            <a:r>
              <a:rPr sz="2400" spc="1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6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MALIGNIDADE:</a:t>
            </a:r>
          </a:p>
          <a:p>
            <a:pPr marL="0" marR="0">
              <a:lnSpc>
                <a:spcPts val="2909"/>
              </a:lnSpc>
              <a:spcBef>
                <a:spcPts val="465"/>
              </a:spcBef>
              <a:spcAft>
                <a:spcPts val="0"/>
              </a:spcAft>
            </a:pPr>
            <a:r>
              <a:rPr sz="2400" spc="27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AUMENTO</a:t>
            </a:r>
            <a:r>
              <a:rPr sz="2400" spc="23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32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OU</a:t>
            </a:r>
            <a:r>
              <a:rPr sz="2400" spc="1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7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ULCERAÇÃO</a:t>
            </a:r>
            <a:r>
              <a:rPr sz="2400" spc="23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 </a:t>
            </a:r>
            <a:r>
              <a:rPr sz="2400" spc="25" dirty="0">
                <a:solidFill>
                  <a:srgbClr val="244357"/>
                </a:solidFill>
                <a:latin typeface="HGQUBR+Glacial Indifference Regular"/>
                <a:cs typeface="HGQUBR+Glacial Indifference Regular"/>
              </a:rPr>
              <a:t>RÁPIDA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310B3B9-7EFC-034B-995B-239E1B47030C}"/>
              </a:ext>
            </a:extLst>
          </p:cNvPr>
          <p:cNvSpPr txBox="1"/>
          <p:nvPr/>
        </p:nvSpPr>
        <p:spPr>
          <a:xfrm>
            <a:off x="9360024" y="7153374"/>
            <a:ext cx="73448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/>
              <a:t>El </a:t>
            </a:r>
            <a:r>
              <a:rPr lang="pt-BR" sz="1400" dirty="0" err="1"/>
              <a:t>gaitibi</a:t>
            </a:r>
            <a:r>
              <a:rPr lang="pt-BR" sz="1400" dirty="0"/>
              <a:t>, F. A., </a:t>
            </a:r>
            <a:r>
              <a:rPr lang="pt-BR" sz="1400" dirty="0" err="1"/>
              <a:t>Khallaayoune</a:t>
            </a:r>
            <a:r>
              <a:rPr lang="pt-BR" sz="1400" dirty="0"/>
              <a:t>, M., </a:t>
            </a:r>
            <a:r>
              <a:rPr lang="pt-BR" sz="1400" dirty="0" err="1"/>
              <a:t>Hamich</a:t>
            </a:r>
            <a:r>
              <a:rPr lang="pt-BR" sz="1400" dirty="0"/>
              <a:t>, S., </a:t>
            </a:r>
            <a:r>
              <a:rPr lang="pt-BR" sz="1400" dirty="0" err="1"/>
              <a:t>Znati</a:t>
            </a:r>
            <a:r>
              <a:rPr lang="pt-BR" sz="1400" dirty="0"/>
              <a:t>, </a:t>
            </a:r>
            <a:r>
              <a:rPr lang="pt-BR" sz="1400" dirty="0" err="1"/>
              <a:t>K</a:t>
            </a:r>
            <a:r>
              <a:rPr lang="pt-BR" sz="1400" dirty="0"/>
              <a:t>., </a:t>
            </a:r>
            <a:r>
              <a:rPr lang="pt-BR" sz="1400" dirty="0" err="1"/>
              <a:t>Meziane</a:t>
            </a:r>
            <a:r>
              <a:rPr lang="pt-BR" sz="1400" dirty="0"/>
              <a:t>, M., &amp; </a:t>
            </a:r>
            <a:r>
              <a:rPr lang="pt-BR" sz="1400" dirty="0" err="1"/>
              <a:t>Senouci</a:t>
            </a:r>
            <a:r>
              <a:rPr lang="pt-BR" sz="1400" dirty="0"/>
              <a:t>, </a:t>
            </a:r>
            <a:r>
              <a:rPr lang="pt-BR" sz="1400" dirty="0" err="1"/>
              <a:t>K</a:t>
            </a:r>
            <a:r>
              <a:rPr lang="pt-BR" sz="1400" dirty="0"/>
              <a:t>. (2021). </a:t>
            </a:r>
            <a:r>
              <a:rPr lang="pt-BR" sz="1400" i="1" dirty="0" err="1"/>
              <a:t>Dermoscopy</a:t>
            </a:r>
            <a:r>
              <a:rPr lang="pt-BR" sz="1400" i="1" dirty="0"/>
              <a:t> </a:t>
            </a:r>
            <a:r>
              <a:rPr lang="pt-BR" sz="1400" i="1" dirty="0" err="1"/>
              <a:t>of</a:t>
            </a:r>
            <a:r>
              <a:rPr lang="pt-BR" sz="1400" i="1" dirty="0"/>
              <a:t> </a:t>
            </a:r>
            <a:r>
              <a:rPr lang="pt-BR" sz="1400" i="1" dirty="0" err="1"/>
              <a:t>collision</a:t>
            </a:r>
            <a:r>
              <a:rPr lang="pt-BR" sz="1400" i="1" dirty="0"/>
              <a:t> tumor </a:t>
            </a:r>
            <a:r>
              <a:rPr lang="pt-BR" sz="1400" i="1" dirty="0" err="1"/>
              <a:t>arising</a:t>
            </a:r>
            <a:r>
              <a:rPr lang="pt-BR" sz="1400" i="1" dirty="0"/>
              <a:t> in </a:t>
            </a:r>
            <a:r>
              <a:rPr lang="pt-BR" sz="1400" i="1" dirty="0" err="1"/>
              <a:t>nevus</a:t>
            </a:r>
            <a:r>
              <a:rPr lang="pt-BR" sz="1400" i="1" dirty="0"/>
              <a:t> </a:t>
            </a:r>
            <a:r>
              <a:rPr lang="pt-BR" sz="1400" i="1" dirty="0" err="1"/>
              <a:t>sebaceus</a:t>
            </a:r>
            <a:r>
              <a:rPr lang="pt-BR" sz="1400" i="1" dirty="0"/>
              <a:t> </a:t>
            </a:r>
            <a:r>
              <a:rPr lang="pt-BR" sz="1400" i="1" dirty="0" err="1"/>
              <a:t>of</a:t>
            </a:r>
            <a:r>
              <a:rPr lang="pt-BR" sz="1400" i="1" dirty="0"/>
              <a:t> </a:t>
            </a:r>
            <a:r>
              <a:rPr lang="pt-BR" sz="1400" i="1" dirty="0" err="1"/>
              <a:t>Jadassohn</a:t>
            </a:r>
            <a:r>
              <a:rPr lang="pt-BR" sz="1400" i="1" dirty="0"/>
              <a:t>. JAAD Case </a:t>
            </a:r>
            <a:r>
              <a:rPr lang="pt-BR" sz="1400" i="1" dirty="0" err="1"/>
              <a:t>Reports</a:t>
            </a:r>
            <a:r>
              <a:rPr lang="pt-BR" sz="1400" i="1" dirty="0"/>
              <a:t>, 8, 74–76.</a:t>
            </a:r>
            <a:endParaRPr lang="pt-BR" sz="1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A2385EF-B53F-5E46-BF37-85897D679E1D}"/>
              </a:ext>
            </a:extLst>
          </p:cNvPr>
          <p:cNvSpPr txBox="1"/>
          <p:nvPr/>
        </p:nvSpPr>
        <p:spPr>
          <a:xfrm>
            <a:off x="8279904" y="9319351"/>
            <a:ext cx="8064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/>
              <a:t>Enei</a:t>
            </a:r>
            <a:r>
              <a:rPr lang="pt-BR" sz="1400" dirty="0"/>
              <a:t>, M. L., Paschoal, F. M., </a:t>
            </a:r>
            <a:r>
              <a:rPr lang="pt-BR" sz="1400" dirty="0" err="1"/>
              <a:t>Valdés</a:t>
            </a:r>
            <a:r>
              <a:rPr lang="pt-BR" sz="1400" dirty="0"/>
              <a:t>, G., &amp; </a:t>
            </a:r>
            <a:r>
              <a:rPr lang="pt-BR" sz="1400" dirty="0" err="1"/>
              <a:t>Valdés</a:t>
            </a:r>
            <a:r>
              <a:rPr lang="pt-BR" sz="1400" dirty="0"/>
              <a:t>, R. (2012). </a:t>
            </a:r>
            <a:r>
              <a:rPr lang="pt-BR" sz="1400" i="1" dirty="0"/>
              <a:t>Basal </a:t>
            </a:r>
            <a:r>
              <a:rPr lang="pt-BR" sz="1400" i="1" dirty="0" err="1"/>
              <a:t>cell</a:t>
            </a:r>
            <a:r>
              <a:rPr lang="pt-BR" sz="1400" i="1" dirty="0"/>
              <a:t> carcinoma </a:t>
            </a:r>
            <a:r>
              <a:rPr lang="pt-BR" sz="1400" i="1" dirty="0" err="1"/>
              <a:t>appearing</a:t>
            </a:r>
            <a:r>
              <a:rPr lang="pt-BR" sz="1400" i="1" dirty="0"/>
              <a:t> in a facial </a:t>
            </a:r>
            <a:r>
              <a:rPr lang="pt-BR" sz="1400" i="1" dirty="0" err="1"/>
              <a:t>nevus</a:t>
            </a:r>
            <a:r>
              <a:rPr lang="pt-BR" sz="1400" i="1" dirty="0"/>
              <a:t> </a:t>
            </a:r>
            <a:r>
              <a:rPr lang="pt-BR" sz="1400" i="1" dirty="0" err="1"/>
              <a:t>sebaceous</a:t>
            </a:r>
            <a:r>
              <a:rPr lang="pt-BR" sz="1400" i="1" dirty="0"/>
              <a:t> </a:t>
            </a:r>
            <a:r>
              <a:rPr lang="pt-BR" sz="1400" i="1" dirty="0" err="1"/>
              <a:t>of</a:t>
            </a:r>
            <a:r>
              <a:rPr lang="pt-BR" sz="1400" i="1" dirty="0"/>
              <a:t> </a:t>
            </a:r>
            <a:r>
              <a:rPr lang="pt-BR" sz="1400" i="1" dirty="0" err="1"/>
              <a:t>Jadassohn</a:t>
            </a:r>
            <a:r>
              <a:rPr lang="pt-BR" sz="1400" i="1" dirty="0"/>
              <a:t>: </a:t>
            </a:r>
            <a:r>
              <a:rPr lang="pt-BR" sz="1400" i="1" dirty="0" err="1"/>
              <a:t>dermoscopic</a:t>
            </a:r>
            <a:r>
              <a:rPr lang="pt-BR" sz="1400" i="1" dirty="0"/>
              <a:t> </a:t>
            </a:r>
            <a:r>
              <a:rPr lang="pt-BR" sz="1400" i="1" dirty="0" err="1"/>
              <a:t>features</a:t>
            </a:r>
            <a:r>
              <a:rPr lang="pt-BR" sz="1400" i="1" dirty="0"/>
              <a:t>. Anais Brasileiros de Dermatologia, 87(4), 640–642.</a:t>
            </a:r>
            <a:r>
              <a:rPr lang="pt-BR" sz="1400" dirty="0"/>
              <a:t> doi:10.1590/s0365-05962012000400023 </a:t>
            </a:r>
          </a:p>
          <a:p>
            <a:br>
              <a:rPr lang="pt-BR" dirty="0"/>
            </a:br>
            <a:endParaRPr lang="pt-B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948381" y="765289"/>
            <a:ext cx="3126341" cy="53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48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PVSRBE+Open Sans Regular"/>
                <a:cs typeface="PVSRBE+Open Sans Regular"/>
              </a:rPr>
              <a:t>TRICOBLASTOMA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50799" y="1733471"/>
            <a:ext cx="2126016" cy="491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69"/>
              </a:lnSpc>
              <a:spcBef>
                <a:spcPts val="0"/>
              </a:spcBef>
              <a:spcAft>
                <a:spcPts val="0"/>
              </a:spcAft>
            </a:pPr>
            <a:r>
              <a:rPr sz="2950" spc="134" dirty="0">
                <a:solidFill>
                  <a:srgbClr val="FFFFFF"/>
                </a:solidFill>
                <a:latin typeface="FNGBSD+Aileron"/>
                <a:cs typeface="FNGBSD+Aileron"/>
              </a:rPr>
              <a:t>BENIGNOS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317806" y="2717202"/>
            <a:ext cx="4539162" cy="472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948"/>
              </a:lnSpc>
              <a:spcBef>
                <a:spcPts val="0"/>
              </a:spcBef>
              <a:spcAft>
                <a:spcPts val="0"/>
              </a:spcAft>
            </a:pPr>
            <a:r>
              <a:rPr sz="2900" dirty="0">
                <a:solidFill>
                  <a:srgbClr val="FFFFFF"/>
                </a:solidFill>
                <a:latin typeface="PVSRBE+Open Sans Regular"/>
                <a:cs typeface="PVSRBE+Open Sans Regular"/>
              </a:rPr>
              <a:t>SIRINGOCISTOADENO</a:t>
            </a:r>
            <a:r>
              <a:rPr lang="pt-BR" sz="2900" dirty="0">
                <a:solidFill>
                  <a:srgbClr val="FFFFFF"/>
                </a:solidFill>
                <a:latin typeface="PVSRBE+Open Sans Regular"/>
                <a:cs typeface="PVSRBE+Open Sans Regular"/>
              </a:rPr>
              <a:t>MA</a:t>
            </a:r>
            <a:endParaRPr sz="2900" dirty="0">
              <a:solidFill>
                <a:srgbClr val="FFFFFF"/>
              </a:solidFill>
              <a:latin typeface="PVSRBE+Open Sans Regular"/>
              <a:cs typeface="PVSRBE+Open Sans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3441" y="4716272"/>
            <a:ext cx="2778999" cy="655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59"/>
              </a:lnSpc>
              <a:spcBef>
                <a:spcPts val="0"/>
              </a:spcBef>
              <a:spcAft>
                <a:spcPts val="0"/>
              </a:spcAft>
            </a:pPr>
            <a:r>
              <a:rPr sz="4050" spc="121" dirty="0">
                <a:solidFill>
                  <a:srgbClr val="191919"/>
                </a:solidFill>
                <a:latin typeface="LCUGQO+Aileron Heavy"/>
                <a:cs typeface="LCUGQO+Aileron Heavy"/>
              </a:rPr>
              <a:t>TUMORES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460459" y="5844007"/>
            <a:ext cx="4396509" cy="409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26"/>
              </a:lnSpc>
              <a:spcBef>
                <a:spcPts val="0"/>
              </a:spcBef>
              <a:spcAft>
                <a:spcPts val="0"/>
              </a:spcAft>
            </a:pPr>
            <a:r>
              <a:rPr sz="2500" spc="1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CARCINOMA</a:t>
            </a:r>
            <a:r>
              <a:rPr sz="25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 ESPINOCEL</a:t>
            </a:r>
            <a:r>
              <a:rPr lang="pt-BR" sz="25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ULAR</a:t>
            </a:r>
            <a:endParaRPr sz="2500" dirty="0">
              <a:solidFill>
                <a:srgbClr val="FFFFFF"/>
              </a:solidFill>
              <a:latin typeface="NDGBDP+Open Sans Light"/>
              <a:cs typeface="NDGBDP+Open Sans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727816" y="6820764"/>
            <a:ext cx="1941879" cy="470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04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CARCINOMA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4567230" y="7258914"/>
            <a:ext cx="2263223" cy="470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404"/>
              </a:lnSpc>
              <a:spcBef>
                <a:spcPts val="0"/>
              </a:spcBef>
              <a:spcAft>
                <a:spcPts val="0"/>
              </a:spcAft>
            </a:pPr>
            <a:r>
              <a:rPr sz="25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BASOCELULAR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397089" y="7522891"/>
            <a:ext cx="2180311" cy="1291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66"/>
              </a:lnSpc>
              <a:spcBef>
                <a:spcPts val="0"/>
              </a:spcBef>
              <a:spcAft>
                <a:spcPts val="0"/>
              </a:spcAft>
            </a:pPr>
            <a:r>
              <a:rPr sz="2950" spc="133" dirty="0">
                <a:solidFill>
                  <a:srgbClr val="FFFFFF"/>
                </a:solidFill>
                <a:latin typeface="FNGBSD+Aileron"/>
                <a:cs typeface="FNGBSD+Aileron"/>
              </a:rPr>
              <a:t>MALIGNOS</a:t>
            </a:r>
          </a:p>
          <a:p>
            <a:pPr marL="234144" marR="0">
              <a:lnSpc>
                <a:spcPts val="3948"/>
              </a:lnSpc>
              <a:spcBef>
                <a:spcPts val="2802"/>
              </a:spcBef>
              <a:spcAft>
                <a:spcPts val="0"/>
              </a:spcAft>
            </a:pPr>
            <a:r>
              <a:rPr lang="pt-BR" sz="29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&lt; 1</a:t>
            </a:r>
            <a:r>
              <a:rPr sz="29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%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3905979" y="8287108"/>
            <a:ext cx="3806973" cy="16153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979" marR="0">
              <a:lnSpc>
                <a:spcPts val="3540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CARCINOMA APÓCR</a:t>
            </a:r>
            <a:r>
              <a:rPr lang="pt-BR" sz="26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INO</a:t>
            </a:r>
            <a:endParaRPr sz="2600" dirty="0">
              <a:solidFill>
                <a:srgbClr val="FFFFFF"/>
              </a:solidFill>
              <a:latin typeface="NDGBDP+Open Sans Light"/>
              <a:cs typeface="NDGBDP+Open Sans Light"/>
            </a:endParaRPr>
          </a:p>
          <a:p>
            <a:pPr marL="0" marR="0">
              <a:lnSpc>
                <a:spcPts val="3540"/>
              </a:lnSpc>
              <a:spcBef>
                <a:spcPts val="5760"/>
              </a:spcBef>
              <a:spcAft>
                <a:spcPts val="0"/>
              </a:spcAft>
            </a:pPr>
            <a:r>
              <a:rPr sz="26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CARCINOMA SEBÁCE</a:t>
            </a:r>
            <a:r>
              <a:rPr lang="pt-BR" sz="2600" dirty="0">
                <a:solidFill>
                  <a:srgbClr val="FFFFFF"/>
                </a:solidFill>
                <a:latin typeface="NDGBDP+Open Sans Light"/>
                <a:cs typeface="NDGBDP+Open Sans Light"/>
              </a:rPr>
              <a:t>O</a:t>
            </a:r>
            <a:endParaRPr sz="2600" dirty="0">
              <a:solidFill>
                <a:srgbClr val="FFFFFF"/>
              </a:solidFill>
              <a:latin typeface="NDGBDP+Open Sans Light"/>
              <a:cs typeface="NDGBDP+Open Sans Light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7B82920-576A-6B41-8EE5-96C2AE2310EE}"/>
              </a:ext>
            </a:extLst>
          </p:cNvPr>
          <p:cNvSpPr txBox="1"/>
          <p:nvPr/>
        </p:nvSpPr>
        <p:spPr>
          <a:xfrm>
            <a:off x="215008" y="9502974"/>
            <a:ext cx="9822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>
                <a:solidFill>
                  <a:schemeClr val="bg1"/>
                </a:solidFill>
              </a:rPr>
              <a:t>Wali</a:t>
            </a:r>
            <a:r>
              <a:rPr lang="pt-BR" sz="1600" dirty="0">
                <a:solidFill>
                  <a:schemeClr val="bg1"/>
                </a:solidFill>
              </a:rPr>
              <a:t>, G. N., </a:t>
            </a:r>
            <a:r>
              <a:rPr lang="pt-BR" sz="1600" dirty="0" err="1">
                <a:solidFill>
                  <a:schemeClr val="bg1"/>
                </a:solidFill>
              </a:rPr>
              <a:t>Felton</a:t>
            </a:r>
            <a:r>
              <a:rPr lang="pt-BR" sz="1600" dirty="0">
                <a:solidFill>
                  <a:schemeClr val="bg1"/>
                </a:solidFill>
              </a:rPr>
              <a:t>, S. J., &amp; </a:t>
            </a:r>
            <a:r>
              <a:rPr lang="pt-BR" sz="1600" dirty="0" err="1">
                <a:solidFill>
                  <a:schemeClr val="bg1"/>
                </a:solidFill>
              </a:rPr>
              <a:t>McPherson</a:t>
            </a:r>
            <a:r>
              <a:rPr lang="pt-BR" sz="1600" dirty="0">
                <a:solidFill>
                  <a:schemeClr val="bg1"/>
                </a:solidFill>
              </a:rPr>
              <a:t>, T. (2018). </a:t>
            </a:r>
            <a:r>
              <a:rPr lang="pt-BR" sz="1600" i="1" dirty="0">
                <a:solidFill>
                  <a:schemeClr val="bg1"/>
                </a:solidFill>
              </a:rPr>
              <a:t>Management </a:t>
            </a:r>
            <a:r>
              <a:rPr lang="pt-BR" sz="1600" i="1" dirty="0" err="1">
                <a:solidFill>
                  <a:schemeClr val="bg1"/>
                </a:solidFill>
              </a:rPr>
              <a:t>of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naevus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sebaceous</a:t>
            </a:r>
            <a:r>
              <a:rPr lang="pt-BR" sz="1600" i="1" dirty="0">
                <a:solidFill>
                  <a:schemeClr val="bg1"/>
                </a:solidFill>
              </a:rPr>
              <a:t>: a </a:t>
            </a:r>
            <a:r>
              <a:rPr lang="pt-BR" sz="1600" i="1" dirty="0" err="1">
                <a:solidFill>
                  <a:schemeClr val="bg1"/>
                </a:solidFill>
              </a:rPr>
              <a:t>national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survey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of</a:t>
            </a:r>
            <a:r>
              <a:rPr lang="pt-BR" sz="1600" i="1" dirty="0">
                <a:solidFill>
                  <a:schemeClr val="bg1"/>
                </a:solidFill>
              </a:rPr>
              <a:t> UK </a:t>
            </a:r>
            <a:r>
              <a:rPr lang="pt-BR" sz="1600" i="1" dirty="0" err="1">
                <a:solidFill>
                  <a:schemeClr val="bg1"/>
                </a:solidFill>
              </a:rPr>
              <a:t>dermatologists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and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plastic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surgeons</a:t>
            </a:r>
            <a:r>
              <a:rPr lang="pt-BR" sz="1600" i="1" dirty="0">
                <a:solidFill>
                  <a:schemeClr val="bg1"/>
                </a:solidFill>
              </a:rPr>
              <a:t>. </a:t>
            </a:r>
            <a:r>
              <a:rPr lang="pt-BR" sz="1600" i="1" dirty="0" err="1">
                <a:solidFill>
                  <a:schemeClr val="bg1"/>
                </a:solidFill>
              </a:rPr>
              <a:t>Clinical</a:t>
            </a:r>
            <a:r>
              <a:rPr lang="pt-BR" sz="1600" i="1" dirty="0">
                <a:solidFill>
                  <a:schemeClr val="bg1"/>
                </a:solidFill>
              </a:rPr>
              <a:t> </a:t>
            </a:r>
            <a:r>
              <a:rPr lang="pt-BR" sz="1600" i="1" dirty="0" err="1">
                <a:solidFill>
                  <a:schemeClr val="bg1"/>
                </a:solidFill>
              </a:rPr>
              <a:t>and</a:t>
            </a:r>
            <a:r>
              <a:rPr lang="pt-BR" sz="1600" i="1" dirty="0">
                <a:solidFill>
                  <a:schemeClr val="bg1"/>
                </a:solidFill>
              </a:rPr>
              <a:t> Experimental </a:t>
            </a:r>
            <a:r>
              <a:rPr lang="pt-BR" sz="1600" i="1" dirty="0" err="1">
                <a:solidFill>
                  <a:schemeClr val="bg1"/>
                </a:solidFill>
              </a:rPr>
              <a:t>Dermatology</a:t>
            </a:r>
            <a:r>
              <a:rPr lang="pt-BR" sz="1600" i="1" dirty="0">
                <a:solidFill>
                  <a:schemeClr val="bg1"/>
                </a:solidFill>
              </a:rPr>
              <a:t>, 43(5), 589–591.</a:t>
            </a:r>
            <a:r>
              <a:rPr lang="pt-BR" sz="1600" dirty="0">
                <a:solidFill>
                  <a:schemeClr val="bg1"/>
                </a:solidFill>
              </a:rPr>
              <a:t>doi:10.1111/ced.13422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989437"/>
            <a:ext cx="6242470" cy="1042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7905"/>
              </a:lnSpc>
              <a:spcBef>
                <a:spcPts val="0"/>
              </a:spcBef>
              <a:spcAft>
                <a:spcPts val="0"/>
              </a:spcAft>
            </a:pPr>
            <a:r>
              <a:rPr sz="6300" spc="79" dirty="0">
                <a:solidFill>
                  <a:srgbClr val="F2FAFF"/>
                </a:solidFill>
                <a:latin typeface="SUEVJV+League Spartan Regular"/>
                <a:cs typeface="SUEVJV+League Spartan Regular"/>
              </a:rPr>
              <a:t>ALÉM</a:t>
            </a:r>
            <a:r>
              <a:rPr sz="6300" spc="77" dirty="0">
                <a:solidFill>
                  <a:srgbClr val="F2FAFF"/>
                </a:solidFill>
                <a:latin typeface="SUEVJV+League Spartan Regular"/>
                <a:cs typeface="SUEVJV+League Spartan Regular"/>
              </a:rPr>
              <a:t> DISSO...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44154" y="2911311"/>
            <a:ext cx="7573670" cy="1118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401" marR="0">
              <a:lnSpc>
                <a:spcPts val="4379"/>
              </a:lnSpc>
              <a:spcBef>
                <a:spcPts val="0"/>
              </a:spcBef>
              <a:spcAft>
                <a:spcPts val="0"/>
              </a:spcAft>
            </a:pPr>
            <a:r>
              <a:rPr sz="3650" b="1" spc="36" dirty="0">
                <a:solidFill>
                  <a:srgbClr val="43C3DD"/>
                </a:solidFill>
                <a:latin typeface="SDLEPR+GlacialIndifference-Bold"/>
                <a:cs typeface="SDLEPR+GlacialIndifference-Bold"/>
              </a:rPr>
              <a:t>PODE FAZER PARTE DA</a:t>
            </a:r>
          </a:p>
          <a:p>
            <a:pPr marL="0" marR="0">
              <a:lnSpc>
                <a:spcPts val="4125"/>
              </a:lnSpc>
              <a:spcBef>
                <a:spcPts val="0"/>
              </a:spcBef>
              <a:spcAft>
                <a:spcPts val="0"/>
              </a:spcAft>
            </a:pPr>
            <a:r>
              <a:rPr sz="3650" b="1" spc="36" dirty="0">
                <a:solidFill>
                  <a:srgbClr val="43C3DD"/>
                </a:solidFill>
                <a:latin typeface="SDLEPR+GlacialIndifference-Bold"/>
                <a:cs typeface="SDLEPR+GlacialIndifference-Bold"/>
              </a:rPr>
              <a:t>SÍNDROME DO NEVO EPIDÉRMICO: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90128" y="5623205"/>
            <a:ext cx="9543654" cy="10876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SDLEPR+GlacialIndifference-Bold"/>
                <a:cs typeface="SDLEPR+GlacialIndifference-Bold"/>
              </a:rPr>
              <a:t>NEVO EPIDÉRMICO + ANORMALIDADES DE ORIGEM</a:t>
            </a:r>
          </a:p>
          <a:p>
            <a:pPr marL="938212" marR="0">
              <a:lnSpc>
                <a:spcPts val="3839"/>
              </a:lnSpc>
              <a:spcBef>
                <a:spcPts val="635"/>
              </a:spcBef>
              <a:spcAft>
                <a:spcPts val="0"/>
              </a:spcAft>
            </a:pPr>
            <a:r>
              <a:rPr sz="3200" b="1" dirty="0">
                <a:solidFill>
                  <a:srgbClr val="000000"/>
                </a:solidFill>
                <a:latin typeface="SDLEPR+GlacialIndifference-Bold"/>
                <a:cs typeface="SDLEPR+GlacialIndifference-Bold"/>
              </a:rPr>
              <a:t>ECTODÉRMICAS E/OU MESODÉRMICAS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1085878"/>
            <a:ext cx="10723970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SÍNDROME DE NEVO SEBÁCEO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85870" y="6610681"/>
            <a:ext cx="2751967" cy="434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19"/>
              </a:lnSpc>
              <a:spcBef>
                <a:spcPts val="0"/>
              </a:spcBef>
              <a:spcAft>
                <a:spcPts val="0"/>
              </a:spcAft>
            </a:pPr>
            <a:r>
              <a:rPr sz="2600" spc="13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RETARDO MENTAL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75208" y="6820138"/>
            <a:ext cx="4390270" cy="434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19"/>
              </a:lnSpc>
              <a:spcBef>
                <a:spcPts val="0"/>
              </a:spcBef>
              <a:spcAft>
                <a:spcPts val="0"/>
              </a:spcAft>
            </a:pPr>
            <a:r>
              <a:rPr sz="2600" spc="13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ANORMALIDADES OCULARES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329983" y="6823441"/>
            <a:ext cx="3554276" cy="13448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89"/>
              </a:lnSpc>
              <a:spcBef>
                <a:spcPts val="0"/>
              </a:spcBef>
              <a:spcAft>
                <a:spcPts val="0"/>
              </a:spcAft>
            </a:pPr>
            <a:r>
              <a:rPr sz="2550" spc="28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ASSOCIAÇÃO</a:t>
            </a:r>
            <a:r>
              <a:rPr sz="2550" spc="24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550" spc="27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RARA</a:t>
            </a:r>
            <a:r>
              <a:rPr sz="2550" spc="2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5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DE</a:t>
            </a:r>
          </a:p>
          <a:p>
            <a:pPr marL="362842" marR="0">
              <a:lnSpc>
                <a:spcPts val="3089"/>
              </a:lnSpc>
              <a:spcBef>
                <a:spcPts val="510"/>
              </a:spcBef>
              <a:spcAft>
                <a:spcPts val="0"/>
              </a:spcAft>
            </a:pPr>
            <a:r>
              <a:rPr sz="2550" spc="27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EXTENSOS</a:t>
            </a:r>
            <a:r>
              <a:rPr sz="2550" spc="1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5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NEVOS</a:t>
            </a:r>
          </a:p>
          <a:p>
            <a:pPr marL="889099" marR="0">
              <a:lnSpc>
                <a:spcPts val="3089"/>
              </a:lnSpc>
              <a:spcBef>
                <a:spcPts val="510"/>
              </a:spcBef>
              <a:spcAft>
                <a:spcPts val="0"/>
              </a:spcAft>
            </a:pPr>
            <a:r>
              <a:rPr sz="2550" spc="28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SEBÁCEOS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834206" y="6823441"/>
            <a:ext cx="2339883" cy="4304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89"/>
              </a:lnSpc>
              <a:spcBef>
                <a:spcPts val="0"/>
              </a:spcBef>
              <a:spcAft>
                <a:spcPts val="0"/>
              </a:spcAft>
            </a:pPr>
            <a:r>
              <a:rPr sz="2550" spc="26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ESQUELÉTICAS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41259" y="7067881"/>
            <a:ext cx="2241305" cy="4342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19"/>
              </a:lnSpc>
              <a:spcBef>
                <a:spcPts val="0"/>
              </a:spcBef>
              <a:spcAft>
                <a:spcPts val="0"/>
              </a:spcAft>
            </a:pPr>
            <a:r>
              <a:rPr sz="2600" spc="13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CONVULSÕES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714433"/>
            <a:ext cx="4619246" cy="736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99"/>
              </a:lnSpc>
              <a:spcBef>
                <a:spcPts val="0"/>
              </a:spcBef>
              <a:spcAft>
                <a:spcPts val="0"/>
              </a:spcAft>
            </a:pPr>
            <a:r>
              <a:rPr sz="4400" spc="44" dirty="0">
                <a:solidFill>
                  <a:srgbClr val="F2FAFF"/>
                </a:solidFill>
                <a:latin typeface="SUEVJV+League Spartan Regular"/>
                <a:cs typeface="SUEVJV+League Spartan Regular"/>
              </a:rPr>
              <a:t>Dermatoscopia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03842" y="7139438"/>
            <a:ext cx="3997420" cy="1878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sz="2700" b="1" spc="13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GLÓBULOS AMARELO-</a:t>
            </a:r>
          </a:p>
          <a:p>
            <a:pPr marL="0" marR="0">
              <a:lnSpc>
                <a:spcPts val="3239"/>
              </a:lnSpc>
              <a:spcBef>
                <a:spcPts val="560"/>
              </a:spcBef>
              <a:spcAft>
                <a:spcPts val="0"/>
              </a:spcAft>
            </a:pPr>
            <a:r>
              <a:rPr sz="2700" b="1" spc="13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AMARRONZADOS </a:t>
            </a:r>
            <a:r>
              <a:rPr sz="2700" b="1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E</a:t>
            </a:r>
          </a:p>
          <a:p>
            <a:pPr marL="0" marR="0">
              <a:lnSpc>
                <a:spcPts val="3239"/>
              </a:lnSpc>
              <a:spcBef>
                <a:spcPts val="510"/>
              </a:spcBef>
              <a:spcAft>
                <a:spcPts val="0"/>
              </a:spcAft>
            </a:pPr>
            <a:r>
              <a:rPr sz="2700" b="1" spc="13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ESTRUTURAS PAPILARES</a:t>
            </a:r>
          </a:p>
          <a:p>
            <a:pPr marL="0" marR="0">
              <a:lnSpc>
                <a:spcPts val="3239"/>
              </a:lnSpc>
              <a:spcBef>
                <a:spcPts val="560"/>
              </a:spcBef>
              <a:spcAft>
                <a:spcPts val="0"/>
              </a:spcAft>
            </a:pPr>
            <a:r>
              <a:rPr sz="2700" b="1" spc="13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EXOFÍTICAS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72472" y="7491041"/>
            <a:ext cx="9697042" cy="449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39"/>
              </a:lnSpc>
              <a:spcBef>
                <a:spcPts val="0"/>
              </a:spcBef>
              <a:spcAft>
                <a:spcPts val="0"/>
              </a:spcAft>
            </a:pPr>
            <a:r>
              <a:rPr sz="2700" b="1" spc="13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PONTOS AMARELOS CLAROS</a:t>
            </a:r>
            <a:r>
              <a:rPr sz="2700" b="1" spc="5171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 </a:t>
            </a:r>
            <a:r>
              <a:rPr sz="2700" b="1" spc="13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GLÓBULOS AMARELADOS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41201" y="9372898"/>
            <a:ext cx="9429646" cy="729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519"/>
              </a:lnSpc>
              <a:spcBef>
                <a:spcPts val="0"/>
              </a:spcBef>
              <a:spcAft>
                <a:spcPts val="0"/>
              </a:spcAft>
            </a:pPr>
            <a:r>
              <a:rPr sz="210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Zaballos, P., Gómez-Martín,</a:t>
            </a:r>
            <a:r>
              <a:rPr sz="2100" spc="32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10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I., Martin, J. M.,</a:t>
            </a:r>
            <a:r>
              <a:rPr sz="2100" spc="32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10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&amp;</a:t>
            </a:r>
            <a:r>
              <a:rPr sz="2100" spc="62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10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Bañuls, J. (2018). Dermoscopy of</a:t>
            </a:r>
          </a:p>
          <a:p>
            <a:pPr marL="4672905" marR="0">
              <a:lnSpc>
                <a:spcPts val="2519"/>
              </a:lnSpc>
              <a:spcBef>
                <a:spcPts val="405"/>
              </a:spcBef>
              <a:spcAft>
                <a:spcPts val="0"/>
              </a:spcAft>
            </a:pPr>
            <a:r>
              <a:rPr sz="210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Adnexal</a:t>
            </a:r>
            <a:r>
              <a:rPr sz="2100" spc="32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210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Tumors. Dermatologic Clinics.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714433"/>
            <a:ext cx="4504714" cy="736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99"/>
              </a:lnSpc>
              <a:spcBef>
                <a:spcPts val="0"/>
              </a:spcBef>
              <a:spcAft>
                <a:spcPts val="0"/>
              </a:spcAft>
            </a:pPr>
            <a:r>
              <a:rPr sz="4400" spc="44" dirty="0">
                <a:solidFill>
                  <a:srgbClr val="F2FAFF"/>
                </a:solidFill>
                <a:latin typeface="SUEVJV+League Spartan Regular"/>
                <a:cs typeface="SUEVJV+League Spartan Regular"/>
              </a:rPr>
              <a:t>Histopatologia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549266" y="4050338"/>
            <a:ext cx="5163686" cy="9746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839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200" b="1" spc="16" dirty="0">
                <a:solidFill>
                  <a:srgbClr val="F2FAFF"/>
                </a:solidFill>
                <a:latin typeface="SDLEPR+GlacialIndifference-Bold"/>
                <a:cs typeface="SDLEPR+GlacialIndifference-Bold"/>
              </a:rPr>
              <a:t>GLÂNDULAS SEBÁCEAS HIPERPLASIADAS</a:t>
            </a:r>
            <a:endParaRPr sz="3200" b="1" spc="16" dirty="0">
              <a:solidFill>
                <a:srgbClr val="F2FAFF"/>
              </a:solidFill>
              <a:latin typeface="SDLEPR+GlacialIndifference-Bold"/>
              <a:cs typeface="SDLEPR+GlacialIndifference-Bold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010338" y="8625552"/>
            <a:ext cx="6144625" cy="13726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343"/>
              </a:lnSpc>
              <a:spcBef>
                <a:spcPts val="0"/>
              </a:spcBef>
              <a:spcAft>
                <a:spcPts val="0"/>
              </a:spcAft>
            </a:pP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Zhi,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Y.,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Yan,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H.,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Du,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R., </a:t>
            </a:r>
            <a:r>
              <a:rPr sz="195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&amp;</a:t>
            </a:r>
            <a:r>
              <a:rPr sz="1950" spc="6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Mu,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Q.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(2020).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Photodynamic</a:t>
            </a:r>
          </a:p>
          <a:p>
            <a:pPr marL="258526" marR="0">
              <a:lnSpc>
                <a:spcPts val="2343"/>
              </a:lnSpc>
              <a:spcBef>
                <a:spcPts val="427"/>
              </a:spcBef>
              <a:spcAft>
                <a:spcPts val="0"/>
              </a:spcAft>
            </a:pP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therapy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for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nevus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sebaceous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of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Jadassohn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affecting</a:t>
            </a:r>
          </a:p>
          <a:p>
            <a:pPr marL="172673" marR="0">
              <a:lnSpc>
                <a:spcPts val="2343"/>
              </a:lnSpc>
              <a:spcBef>
                <a:spcPts val="377"/>
              </a:spcBef>
              <a:spcAft>
                <a:spcPts val="0"/>
              </a:spcAft>
            </a:pP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esthetically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areas: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a</a:t>
            </a:r>
            <a:r>
              <a:rPr sz="1950" spc="6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potential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therapeutic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approach.</a:t>
            </a:r>
          </a:p>
          <a:p>
            <a:pPr marL="2395833" marR="0">
              <a:lnSpc>
                <a:spcPts val="2343"/>
              </a:lnSpc>
              <a:spcBef>
                <a:spcPts val="377"/>
              </a:spcBef>
              <a:spcAft>
                <a:spcPts val="0"/>
              </a:spcAft>
            </a:pP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Dermatologic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1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Therapy,</a:t>
            </a:r>
            <a:r>
              <a:rPr sz="1950" spc="29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950" spc="30" dirty="0">
                <a:solidFill>
                  <a:srgbClr val="244357"/>
                </a:solidFill>
                <a:latin typeface="HVTKVB+Glacial Indifference Regular"/>
                <a:cs typeface="HVTKVB+Glacial Indifference Regular"/>
              </a:rPr>
              <a:t>33(6).d13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4051" y="727488"/>
            <a:ext cx="4504714" cy="736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99"/>
              </a:lnSpc>
              <a:spcBef>
                <a:spcPts val="0"/>
              </a:spcBef>
              <a:spcAft>
                <a:spcPts val="0"/>
              </a:spcAft>
            </a:pPr>
            <a:r>
              <a:rPr sz="4400" spc="44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Histopatologia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23206" y="3303119"/>
            <a:ext cx="6120567" cy="1400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30"/>
              </a:lnSpc>
              <a:spcBef>
                <a:spcPts val="0"/>
              </a:spcBef>
              <a:spcAft>
                <a:spcPts val="0"/>
              </a:spcAft>
            </a:pPr>
            <a:r>
              <a:rPr sz="2800" spc="188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A,</a:t>
            </a:r>
            <a:r>
              <a:rPr sz="2800" spc="166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6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B:</a:t>
            </a:r>
            <a:r>
              <a:rPr sz="2800" spc="168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7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GLÂNDULAS</a:t>
            </a:r>
          </a:p>
          <a:p>
            <a:pPr marL="0" marR="0">
              <a:lnSpc>
                <a:spcPts val="3530"/>
              </a:lnSpc>
              <a:spcBef>
                <a:spcPts val="69"/>
              </a:spcBef>
              <a:spcAft>
                <a:spcPts val="0"/>
              </a:spcAft>
            </a:pPr>
            <a:r>
              <a:rPr sz="2800" spc="185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PILOSEBÁCEAS</a:t>
            </a:r>
            <a:r>
              <a:rPr sz="2800" spc="176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6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IMATURAS,</a:t>
            </a:r>
          </a:p>
          <a:p>
            <a:pPr marL="0" marR="0">
              <a:lnSpc>
                <a:spcPts val="3530"/>
              </a:lnSpc>
              <a:spcBef>
                <a:spcPts val="69"/>
              </a:spcBef>
              <a:spcAft>
                <a:spcPts val="0"/>
              </a:spcAft>
            </a:pPr>
            <a:r>
              <a:rPr sz="2800" spc="187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PAPILOMATOSE</a:t>
            </a:r>
            <a:r>
              <a:rPr sz="2800" spc="173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E</a:t>
            </a:r>
            <a:r>
              <a:rPr sz="2800" spc="360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8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ACANTOSE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023206" y="5131919"/>
            <a:ext cx="569200" cy="486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30"/>
              </a:lnSpc>
              <a:spcBef>
                <a:spcPts val="0"/>
              </a:spcBef>
              <a:spcAft>
                <a:spcPts val="0"/>
              </a:spcAft>
            </a:pPr>
            <a:r>
              <a:rPr sz="2800" spc="188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C: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23206" y="5589119"/>
            <a:ext cx="5052992" cy="1400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30"/>
              </a:lnSpc>
              <a:spcBef>
                <a:spcPts val="0"/>
              </a:spcBef>
              <a:spcAft>
                <a:spcPts val="0"/>
              </a:spcAft>
            </a:pPr>
            <a:r>
              <a:rPr sz="2800" spc="187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CORTE</a:t>
            </a:r>
            <a:r>
              <a:rPr sz="2800" spc="172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9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COM</a:t>
            </a:r>
            <a:r>
              <a:rPr sz="2800" spc="178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5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MÚLTIPLOS</a:t>
            </a:r>
          </a:p>
          <a:p>
            <a:pPr marL="0" marR="0">
              <a:lnSpc>
                <a:spcPts val="3530"/>
              </a:lnSpc>
              <a:spcBef>
                <a:spcPts val="69"/>
              </a:spcBef>
              <a:spcAft>
                <a:spcPts val="0"/>
              </a:spcAft>
            </a:pPr>
            <a:r>
              <a:rPr sz="2800" spc="185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FOLÍCULOS</a:t>
            </a:r>
            <a:r>
              <a:rPr sz="2800" spc="176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 </a:t>
            </a:r>
            <a:r>
              <a:rPr sz="2800" spc="186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PILOSOS</a:t>
            </a:r>
          </a:p>
          <a:p>
            <a:pPr marL="0" marR="0">
              <a:lnSpc>
                <a:spcPts val="3530"/>
              </a:lnSpc>
              <a:spcBef>
                <a:spcPts val="69"/>
              </a:spcBef>
              <a:spcAft>
                <a:spcPts val="0"/>
              </a:spcAft>
            </a:pPr>
            <a:r>
              <a:rPr sz="2800" spc="187" dirty="0">
                <a:solidFill>
                  <a:srgbClr val="43C3DD"/>
                </a:solidFill>
                <a:latin typeface="SUEVJV+League Spartan Regular"/>
                <a:cs typeface="SUEVJV+League Spartan Regular"/>
              </a:rPr>
              <a:t>IMATUROS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5130" y="9996709"/>
            <a:ext cx="11146963" cy="3125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161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HVTKVB+Glacial Indifference Regular"/>
                <a:cs typeface="HVTKVB+Glacial Indifference Regular"/>
              </a:rPr>
              <a:t>Babu, C. S., Pavithran, K., &amp;</a:t>
            </a:r>
            <a:r>
              <a:rPr sz="1800" spc="19" dirty="0">
                <a:solidFill>
                  <a:srgbClr val="000000"/>
                </a:solidFill>
                <a:latin typeface="HVTKVB+Glacial Indifference Regular"/>
                <a:cs typeface="HVTKVB+Glacial Indifference Regular"/>
              </a:rPr>
              <a:t> </a:t>
            </a:r>
            <a:r>
              <a:rPr sz="1800" dirty="0">
                <a:solidFill>
                  <a:srgbClr val="000000"/>
                </a:solidFill>
                <a:latin typeface="HVTKVB+Glacial Indifference Regular"/>
                <a:cs typeface="HVTKVB+Glacial Indifference Regular"/>
              </a:rPr>
              <a:t>Harris, T. (2020). Naevus Sebaceous of Jadassohn. The Indian Journal of Pediatrics.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079303" y="1143870"/>
            <a:ext cx="4281797" cy="736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499"/>
              </a:lnSpc>
              <a:spcBef>
                <a:spcPts val="0"/>
              </a:spcBef>
              <a:spcAft>
                <a:spcPts val="0"/>
              </a:spcAft>
            </a:pPr>
            <a:r>
              <a:rPr sz="4400" spc="43" dirty="0">
                <a:solidFill>
                  <a:srgbClr val="43C3DD"/>
                </a:solidFill>
                <a:latin typeface="GRMVBW+League Spartan Regular"/>
                <a:cs typeface="GRMVBW+League Spartan Regular"/>
              </a:rPr>
              <a:t>TRATAMENTO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107629" y="3233026"/>
            <a:ext cx="2285120" cy="975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546" marR="0">
              <a:lnSpc>
                <a:spcPts val="3779"/>
              </a:lnSpc>
              <a:spcBef>
                <a:spcPts val="0"/>
              </a:spcBef>
              <a:spcAft>
                <a:spcPts val="0"/>
              </a:spcAft>
            </a:pPr>
            <a:r>
              <a:rPr sz="3150" b="1" spc="31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EXÉRESE</a:t>
            </a:r>
          </a:p>
          <a:p>
            <a:pPr marL="0" marR="0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150" b="1" spc="31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CIRÚRGICA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959753" y="3287061"/>
            <a:ext cx="2962609" cy="9029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8330" marR="0">
              <a:lnSpc>
                <a:spcPts val="3509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42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TERAPIA</a:t>
            </a:r>
          </a:p>
          <a:p>
            <a:pPr marL="0" marR="0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45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FOTODINÂMICA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90486" y="3467122"/>
            <a:ext cx="2162537" cy="4990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29"/>
              </a:lnSpc>
              <a:spcBef>
                <a:spcPts val="0"/>
              </a:spcBef>
              <a:spcAft>
                <a:spcPts val="0"/>
              </a:spcAft>
            </a:pPr>
            <a:r>
              <a:rPr sz="3000" b="1" spc="45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LASER</a:t>
            </a:r>
            <a:r>
              <a:rPr sz="3000" b="1" spc="36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 </a:t>
            </a:r>
            <a:r>
              <a:rPr sz="3000" b="1" spc="49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CO2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565720" y="3496611"/>
            <a:ext cx="3147234" cy="4838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09"/>
              </a:lnSpc>
              <a:spcBef>
                <a:spcPts val="0"/>
              </a:spcBef>
              <a:spcAft>
                <a:spcPts val="0"/>
              </a:spcAft>
            </a:pPr>
            <a:r>
              <a:rPr sz="2900" b="1" spc="46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DERMOABRASÃO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694525" y="5332758"/>
            <a:ext cx="1627424" cy="840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752" marR="0">
              <a:lnSpc>
                <a:spcPts val="2939"/>
              </a:lnSpc>
              <a:spcBef>
                <a:spcPts val="0"/>
              </a:spcBef>
              <a:spcAft>
                <a:spcPts val="0"/>
              </a:spcAft>
            </a:pPr>
            <a:r>
              <a:rPr sz="24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RAZÕES</a:t>
            </a:r>
          </a:p>
          <a:p>
            <a:pPr marL="0" marR="0">
              <a:lnSpc>
                <a:spcPts val="2939"/>
              </a:lnSpc>
              <a:spcBef>
                <a:spcPts val="485"/>
              </a:spcBef>
              <a:spcAft>
                <a:spcPts val="0"/>
              </a:spcAft>
            </a:pPr>
            <a:r>
              <a:rPr sz="24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ESTÉTICAS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44273" y="5383974"/>
            <a:ext cx="1625574" cy="77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87" marR="0">
              <a:lnSpc>
                <a:spcPts val="2699"/>
              </a:lnSpc>
              <a:spcBef>
                <a:spcPts val="0"/>
              </a:spcBef>
              <a:spcAft>
                <a:spcPts val="0"/>
              </a:spcAft>
            </a:pPr>
            <a:r>
              <a:rPr sz="2250" spc="10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REMOÇÃO</a:t>
            </a:r>
          </a:p>
          <a:p>
            <a:pPr marL="0" marR="0">
              <a:lnSpc>
                <a:spcPts val="2699"/>
              </a:lnSpc>
              <a:spcBef>
                <a:spcPts val="375"/>
              </a:spcBef>
              <a:spcAft>
                <a:spcPts val="0"/>
              </a:spcAft>
            </a:pPr>
            <a:r>
              <a:rPr sz="2250" spc="11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SUPERFICIA</a:t>
            </a:r>
            <a:r>
              <a:rPr lang="pt-BR" sz="2250" spc="11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L</a:t>
            </a:r>
            <a:endParaRPr sz="2250" spc="11" dirty="0">
              <a:solidFill>
                <a:srgbClr val="244357"/>
              </a:solidFill>
              <a:latin typeface="WMGFGV+Glacial Indifference Regular"/>
              <a:cs typeface="WMGFGV+Glacial Indifference Regula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20487" y="5383974"/>
            <a:ext cx="1743518" cy="771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214" marR="0">
              <a:lnSpc>
                <a:spcPts val="2699"/>
              </a:lnSpc>
              <a:spcBef>
                <a:spcPts val="0"/>
              </a:spcBef>
              <a:spcAft>
                <a:spcPts val="0"/>
              </a:spcAft>
            </a:pPr>
            <a:r>
              <a:rPr sz="2250" spc="10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REMOÇÃO</a:t>
            </a:r>
          </a:p>
          <a:p>
            <a:pPr marL="0" marR="0">
              <a:lnSpc>
                <a:spcPts val="2699"/>
              </a:lnSpc>
              <a:spcBef>
                <a:spcPts val="375"/>
              </a:spcBef>
              <a:spcAft>
                <a:spcPts val="0"/>
              </a:spcAft>
            </a:pPr>
            <a:r>
              <a:rPr sz="2250" spc="11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SUPERFICIAL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898180" y="5822600"/>
            <a:ext cx="3162204" cy="8742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059"/>
              </a:lnSpc>
              <a:spcBef>
                <a:spcPts val="0"/>
              </a:spcBef>
              <a:spcAft>
                <a:spcPts val="0"/>
              </a:spcAft>
            </a:pPr>
            <a:r>
              <a:rPr sz="25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RELATOS DE</a:t>
            </a:r>
            <a:r>
              <a:rPr sz="2550" spc="13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 </a:t>
            </a:r>
            <a:r>
              <a:rPr sz="25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CASOS:</a:t>
            </a:r>
          </a:p>
          <a:p>
            <a:pPr marL="109835" marR="0">
              <a:lnSpc>
                <a:spcPts val="3059"/>
              </a:lnSpc>
              <a:spcBef>
                <a:spcPts val="415"/>
              </a:spcBef>
              <a:spcAft>
                <a:spcPts val="0"/>
              </a:spcAft>
            </a:pPr>
            <a:r>
              <a:rPr sz="25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BONS</a:t>
            </a:r>
            <a:r>
              <a:rPr sz="2550" spc="13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 </a:t>
            </a:r>
            <a:r>
              <a:rPr sz="25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RESULTADOS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856005" y="6555549"/>
            <a:ext cx="2001999" cy="380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99"/>
              </a:lnSpc>
              <a:spcBef>
                <a:spcPts val="0"/>
              </a:spcBef>
              <a:spcAft>
                <a:spcPts val="0"/>
              </a:spcAft>
            </a:pPr>
            <a:r>
              <a:rPr sz="2250" spc="11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RECORRÊNCIA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330446" y="6555549"/>
            <a:ext cx="2001999" cy="380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99"/>
              </a:lnSpc>
              <a:spcBef>
                <a:spcPts val="0"/>
              </a:spcBef>
              <a:spcAft>
                <a:spcPts val="0"/>
              </a:spcAft>
            </a:pPr>
            <a:r>
              <a:rPr sz="2250" spc="11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RECORRÊNCIA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0243129" y="6618633"/>
            <a:ext cx="2530405" cy="840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763" marR="0">
              <a:lnSpc>
                <a:spcPts val="2939"/>
              </a:lnSpc>
              <a:spcBef>
                <a:spcPts val="0"/>
              </a:spcBef>
              <a:spcAft>
                <a:spcPts val="0"/>
              </a:spcAft>
            </a:pPr>
            <a:r>
              <a:rPr sz="24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QUANDO RISCO</a:t>
            </a:r>
          </a:p>
          <a:p>
            <a:pPr marL="0" marR="0">
              <a:lnSpc>
                <a:spcPts val="2939"/>
              </a:lnSpc>
              <a:spcBef>
                <a:spcPts val="485"/>
              </a:spcBef>
              <a:spcAft>
                <a:spcPts val="0"/>
              </a:spcAft>
            </a:pPr>
            <a:r>
              <a:rPr sz="2450" spc="12" dirty="0">
                <a:solidFill>
                  <a:srgbClr val="244357"/>
                </a:solidFill>
                <a:latin typeface="WMGFGV+Glacial Indifference Regular"/>
                <a:cs typeface="WMGFGV+Glacial Indifference Regular"/>
              </a:rPr>
              <a:t>DE MALIGNIDADE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7607555-5F6B-0744-B509-CE1E30241A1B}"/>
              </a:ext>
            </a:extLst>
          </p:cNvPr>
          <p:cNvSpPr txBox="1"/>
          <p:nvPr/>
        </p:nvSpPr>
        <p:spPr>
          <a:xfrm>
            <a:off x="791072" y="9788793"/>
            <a:ext cx="15411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err="1"/>
              <a:t>Rook’s</a:t>
            </a:r>
            <a:r>
              <a:rPr lang="pt-BR" b="1" dirty="0"/>
              <a:t> </a:t>
            </a:r>
            <a:r>
              <a:rPr lang="pt-BR" b="1" dirty="0" err="1"/>
              <a:t>Textbook</a:t>
            </a:r>
            <a:r>
              <a:rPr lang="pt-BR" b="1" dirty="0"/>
              <a:t> </a:t>
            </a:r>
            <a:r>
              <a:rPr lang="pt-BR" b="1" dirty="0" err="1"/>
              <a:t>of</a:t>
            </a:r>
            <a:r>
              <a:rPr lang="pt-BR" b="1" dirty="0"/>
              <a:t> </a:t>
            </a:r>
            <a:r>
              <a:rPr lang="pt-BR" b="1" dirty="0" err="1"/>
              <a:t>Dermatology</a:t>
            </a:r>
            <a:r>
              <a:rPr lang="pt-BR" b="1" dirty="0"/>
              <a:t>; </a:t>
            </a:r>
            <a:r>
              <a:rPr lang="pt-BR" dirty="0"/>
              <a:t>Ed </a:t>
            </a:r>
            <a:r>
              <a:rPr lang="pt-BR" dirty="0" err="1"/>
              <a:t>Rook</a:t>
            </a:r>
            <a:r>
              <a:rPr lang="pt-BR" dirty="0"/>
              <a:t> A, Wilkinson DS, </a:t>
            </a:r>
            <a:r>
              <a:rPr lang="pt-BR" dirty="0" err="1"/>
              <a:t>Ebling</a:t>
            </a:r>
            <a:r>
              <a:rPr lang="pt-BR" dirty="0"/>
              <a:t> FJB, Champion RH, Burton JL. </a:t>
            </a:r>
            <a:r>
              <a:rPr lang="pt-BR" dirty="0" err="1"/>
              <a:t>Eighth</a:t>
            </a:r>
            <a:r>
              <a:rPr lang="pt-BR" dirty="0"/>
              <a:t> </a:t>
            </a:r>
            <a:r>
              <a:rPr lang="pt-BR" dirty="0" err="1"/>
              <a:t>edition</a:t>
            </a:r>
            <a:r>
              <a:rPr lang="pt-BR" dirty="0"/>
              <a:t>. </a:t>
            </a:r>
            <a:r>
              <a:rPr lang="pt-BR" dirty="0" err="1"/>
              <a:t>Blackwell</a:t>
            </a:r>
            <a:r>
              <a:rPr lang="pt-BR" dirty="0"/>
              <a:t> </a:t>
            </a:r>
            <a:r>
              <a:rPr lang="pt-BR" dirty="0" err="1"/>
              <a:t>Scientific</a:t>
            </a:r>
            <a:r>
              <a:rPr lang="pt-BR" dirty="0"/>
              <a:t> </a:t>
            </a:r>
            <a:r>
              <a:rPr lang="pt-BR" dirty="0" err="1"/>
              <a:t>Publications</a:t>
            </a:r>
            <a:r>
              <a:rPr lang="pt-BR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8700" y="3917708"/>
            <a:ext cx="8451034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43C3DD"/>
                </a:solidFill>
                <a:latin typeface="GRMVBW+League Spartan Regular"/>
                <a:cs typeface="GRMVBW+League Spartan Regular"/>
              </a:rPr>
              <a:t>VOLTANDO AO CASO...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8180" y="618131"/>
            <a:ext cx="3703779" cy="863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499"/>
              </a:lnSpc>
              <a:spcBef>
                <a:spcPts val="0"/>
              </a:spcBef>
              <a:spcAft>
                <a:spcPts val="0"/>
              </a:spcAft>
            </a:pPr>
            <a:r>
              <a:rPr sz="5200" spc="52" dirty="0">
                <a:solidFill>
                  <a:srgbClr val="F2FAFF"/>
                </a:solidFill>
                <a:latin typeface="GRMVBW+League Spartan Regular"/>
                <a:cs typeface="GRMVBW+League Spartan Regular"/>
              </a:rPr>
              <a:t>CONDUTA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8180" y="3393016"/>
            <a:ext cx="9861290" cy="22135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79"/>
              </a:lnSpc>
              <a:spcBef>
                <a:spcPts val="0"/>
              </a:spcBef>
              <a:spcAft>
                <a:spcPts val="0"/>
              </a:spcAft>
            </a:pPr>
            <a:r>
              <a:rPr sz="3400" b="1" spc="204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DESCARTADA SÍNDROME DE NEVO SEBÁCEO</a:t>
            </a:r>
          </a:p>
          <a:p>
            <a:pPr marL="0" marR="0">
              <a:lnSpc>
                <a:spcPts val="4079"/>
              </a:lnSpc>
              <a:spcBef>
                <a:spcPts val="8920"/>
              </a:spcBef>
              <a:spcAft>
                <a:spcPts val="0"/>
              </a:spcAft>
            </a:pPr>
            <a:r>
              <a:rPr sz="3400" b="1" spc="204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AGUARDA AVALIAÇÃO OFTALMOLÓGICA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8180" y="7086504"/>
            <a:ext cx="12192215" cy="11562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79"/>
              </a:lnSpc>
              <a:spcBef>
                <a:spcPts val="0"/>
              </a:spcBef>
              <a:spcAft>
                <a:spcPts val="0"/>
              </a:spcAft>
            </a:pPr>
            <a:r>
              <a:rPr sz="3400" b="1" spc="17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ABORDAGEM CIRÚRGICA ADIADA PARA NOVEMBRO DE 2022</a:t>
            </a:r>
          </a:p>
          <a:p>
            <a:pPr marL="109983" marR="0">
              <a:lnSpc>
                <a:spcPts val="4079"/>
              </a:lnSpc>
              <a:spcBef>
                <a:spcPts val="645"/>
              </a:spcBef>
              <a:spcAft>
                <a:spcPts val="0"/>
              </a:spcAft>
            </a:pPr>
            <a:r>
              <a:rPr sz="3400" b="1" spc="17" dirty="0">
                <a:solidFill>
                  <a:srgbClr val="F2FAFF"/>
                </a:solidFill>
                <a:latin typeface="FNLFKA+GlacialIndifference-Bold"/>
                <a:cs typeface="FNLFKA+GlacialIndifference-Bold"/>
              </a:rPr>
              <a:t>(DEVIDO ATIVIDADES FUTEBOLÍSTICAS)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23373" y="2261863"/>
            <a:ext cx="9247843" cy="8316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248"/>
              </a:lnSpc>
              <a:spcBef>
                <a:spcPts val="0"/>
              </a:spcBef>
              <a:spcAft>
                <a:spcPts val="0"/>
              </a:spcAft>
            </a:pPr>
            <a:r>
              <a:rPr sz="5000" spc="49" dirty="0">
                <a:solidFill>
                  <a:srgbClr val="F2FAFF"/>
                </a:solidFill>
                <a:latin typeface="GRMVBW+League Spartan Regular"/>
                <a:cs typeface="GRMVBW+League Spartan Regular"/>
              </a:rPr>
              <a:t>Objetivos</a:t>
            </a:r>
            <a:r>
              <a:rPr sz="5000" spc="50" dirty="0">
                <a:solidFill>
                  <a:srgbClr val="F2FAFF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5000" spc="49" dirty="0">
                <a:solidFill>
                  <a:srgbClr val="F2FAFF"/>
                </a:solidFill>
                <a:latin typeface="GRMVBW+League Spartan Regular"/>
                <a:cs typeface="GRMVBW+League Spartan Regular"/>
              </a:rPr>
              <a:t>da Apresentação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429498" y="4535869"/>
            <a:ext cx="3422921" cy="612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</a:pPr>
            <a:r>
              <a:rPr sz="3300" b="1" spc="12" dirty="0">
                <a:solidFill>
                  <a:srgbClr val="FFFFFF"/>
                </a:solidFill>
                <a:latin typeface="NARHHB+Open Sans Bold"/>
                <a:cs typeface="NARHHB+Open Sans Bold"/>
              </a:rPr>
              <a:t>Necessidade</a:t>
            </a:r>
            <a:r>
              <a:rPr sz="33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 </a:t>
            </a:r>
            <a:r>
              <a:rPr sz="3300" b="1" spc="14" dirty="0">
                <a:solidFill>
                  <a:srgbClr val="FFFFFF"/>
                </a:solidFill>
                <a:latin typeface="NARHHB+Open Sans Bold"/>
                <a:cs typeface="NARHHB+Open Sans Bold"/>
              </a:rPr>
              <a:t>de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17286" y="5123358"/>
            <a:ext cx="4647390" cy="2375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524"/>
              </a:lnSpc>
              <a:spcBef>
                <a:spcPts val="0"/>
              </a:spcBef>
              <a:spcAft>
                <a:spcPts val="0"/>
              </a:spcAft>
            </a:pPr>
            <a:r>
              <a:rPr sz="3300" b="1" spc="14" dirty="0">
                <a:solidFill>
                  <a:srgbClr val="FFFFFF"/>
                </a:solidFill>
                <a:latin typeface="NARHHB+Open Sans Bold"/>
                <a:cs typeface="NARHHB+Open Sans Bold"/>
              </a:rPr>
              <a:t>acompanhamento</a:t>
            </a:r>
            <a:r>
              <a:rPr sz="33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 </a:t>
            </a:r>
            <a:r>
              <a:rPr sz="3300" b="1" spc="14" dirty="0">
                <a:solidFill>
                  <a:srgbClr val="FFFFFF"/>
                </a:solidFill>
                <a:latin typeface="NARHHB+Open Sans Bold"/>
                <a:cs typeface="NARHHB+Open Sans Bold"/>
              </a:rPr>
              <a:t>da</a:t>
            </a:r>
          </a:p>
          <a:p>
            <a:pPr marL="62542" marR="0">
              <a:lnSpc>
                <a:spcPts val="4524"/>
              </a:lnSpc>
              <a:spcBef>
                <a:spcPts val="151"/>
              </a:spcBef>
              <a:spcAft>
                <a:spcPts val="0"/>
              </a:spcAft>
            </a:pPr>
            <a:r>
              <a:rPr sz="3300" b="1" spc="11" dirty="0">
                <a:solidFill>
                  <a:srgbClr val="FFFFFF"/>
                </a:solidFill>
                <a:latin typeface="NARHHB+Open Sans Bold"/>
                <a:cs typeface="NARHHB+Open Sans Bold"/>
              </a:rPr>
              <a:t>lesão</a:t>
            </a:r>
            <a:r>
              <a:rPr sz="33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 </a:t>
            </a:r>
            <a:r>
              <a:rPr sz="3300" b="1" spc="12" dirty="0">
                <a:solidFill>
                  <a:srgbClr val="FFFFFF"/>
                </a:solidFill>
                <a:latin typeface="NARHHB+Open Sans Bold"/>
                <a:cs typeface="NARHHB+Open Sans Bold"/>
              </a:rPr>
              <a:t>devido</a:t>
            </a:r>
            <a:r>
              <a:rPr sz="33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 </a:t>
            </a:r>
            <a:r>
              <a:rPr sz="3300" b="1" spc="13" dirty="0">
                <a:solidFill>
                  <a:srgbClr val="FFFFFF"/>
                </a:solidFill>
                <a:latin typeface="NARHHB+Open Sans Bold"/>
                <a:cs typeface="NARHHB+Open Sans Bold"/>
              </a:rPr>
              <a:t>ao</a:t>
            </a:r>
            <a:r>
              <a:rPr sz="33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 </a:t>
            </a:r>
            <a:r>
              <a:rPr sz="3300" b="1" spc="10" dirty="0">
                <a:solidFill>
                  <a:srgbClr val="FFFFFF"/>
                </a:solidFill>
                <a:latin typeface="NARHHB+Open Sans Bold"/>
                <a:cs typeface="NARHHB+Open Sans Bold"/>
              </a:rPr>
              <a:t>risco</a:t>
            </a:r>
          </a:p>
          <a:p>
            <a:pPr marL="367179" marR="0">
              <a:lnSpc>
                <a:spcPts val="4524"/>
              </a:lnSpc>
              <a:spcBef>
                <a:spcPts val="101"/>
              </a:spcBef>
              <a:spcAft>
                <a:spcPts val="0"/>
              </a:spcAft>
            </a:pPr>
            <a:r>
              <a:rPr sz="3300" b="1" spc="14" dirty="0">
                <a:solidFill>
                  <a:srgbClr val="FFFFFF"/>
                </a:solidFill>
                <a:latin typeface="NARHHB+Open Sans Bold"/>
                <a:cs typeface="NARHHB+Open Sans Bold"/>
              </a:rPr>
              <a:t>de</a:t>
            </a:r>
            <a:r>
              <a:rPr sz="33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 </a:t>
            </a:r>
            <a:r>
              <a:rPr sz="3300" b="1" spc="12" dirty="0">
                <a:solidFill>
                  <a:srgbClr val="FFFFFF"/>
                </a:solidFill>
                <a:latin typeface="NARHHB+Open Sans Bold"/>
                <a:cs typeface="NARHHB+Open Sans Bold"/>
              </a:rPr>
              <a:t>transformação</a:t>
            </a:r>
          </a:p>
          <a:p>
            <a:pPr marL="1398956" marR="0">
              <a:lnSpc>
                <a:spcPts val="4524"/>
              </a:lnSpc>
              <a:spcBef>
                <a:spcPts val="101"/>
              </a:spcBef>
              <a:spcAft>
                <a:spcPts val="0"/>
              </a:spcAft>
            </a:pPr>
            <a:r>
              <a:rPr sz="3300" b="1" spc="13" dirty="0">
                <a:solidFill>
                  <a:srgbClr val="FFFFFF"/>
                </a:solidFill>
                <a:latin typeface="NARHHB+Open Sans Bold"/>
                <a:cs typeface="NARHHB+Open Sans Bold"/>
              </a:rPr>
              <a:t>maligna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121003" y="5207575"/>
            <a:ext cx="4535101" cy="16189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139"/>
              </a:lnSpc>
              <a:spcBef>
                <a:spcPts val="0"/>
              </a:spcBef>
              <a:spcAft>
                <a:spcPts val="0"/>
              </a:spcAft>
            </a:pPr>
            <a:r>
              <a:rPr sz="45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Exuberância da</a:t>
            </a:r>
          </a:p>
          <a:p>
            <a:pPr marL="1442352" marR="0">
              <a:lnSpc>
                <a:spcPts val="6139"/>
              </a:lnSpc>
              <a:spcBef>
                <a:spcPts val="168"/>
              </a:spcBef>
              <a:spcAft>
                <a:spcPts val="0"/>
              </a:spcAft>
            </a:pPr>
            <a:r>
              <a:rPr sz="4500" b="1" dirty="0">
                <a:solidFill>
                  <a:srgbClr val="FFFFFF"/>
                </a:solidFill>
                <a:latin typeface="NARHHB+Open Sans Bold"/>
                <a:cs typeface="NARHHB+Open Sans Bold"/>
              </a:rPr>
              <a:t>lesão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644793" y="529617"/>
            <a:ext cx="5569923" cy="45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49"/>
              </a:lnSpc>
              <a:spcBef>
                <a:spcPts val="0"/>
              </a:spcBef>
              <a:spcAft>
                <a:spcPts val="0"/>
              </a:spcAft>
            </a:pPr>
            <a:r>
              <a:rPr sz="2600" spc="26" dirty="0">
                <a:solidFill>
                  <a:srgbClr val="43C3DD"/>
                </a:solidFill>
                <a:latin typeface="GRMVBW+League Spartan Regular"/>
                <a:cs typeface="GRMVBW+League Spartan Regular"/>
              </a:rPr>
              <a:t>REFERÊNCIAS BIBLIOGRÁFICAS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44793" y="1081611"/>
            <a:ext cx="8846975" cy="673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601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1. MOODY, M. N., LANDAU, J.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GOLDBERG, L. H. (2011). NEVUS SEBACEOUS REVISITED. PEDIATRIC DERMATOLOGY, 29(1), 15–23.</a:t>
            </a:r>
          </a:p>
          <a:p>
            <a:pPr marL="0" marR="0">
              <a:lnSpc>
                <a:spcPts val="1000"/>
              </a:lnSpc>
              <a:spcBef>
                <a:spcPts val="100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2. MEIRELES, A., PEREIRA,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COSTA, M. J. (2020). NEVO SEBÁCEO DE JADASSOHN EM RECÉM-NASCIDO. ACTA MÉDICA PORTUGUESA, 33(4), 288.</a:t>
            </a:r>
          </a:p>
          <a:p>
            <a:pPr marL="0" marR="0">
              <a:lnSpc>
                <a:spcPts val="1000"/>
              </a:lnSpc>
              <a:spcBef>
                <a:spcPts val="100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3. BABU, C. S., PAVITHRAN, K.,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HARRIS, T. (2020). NAEVUS SEBACEOUS OF JADASSOHN. THE INDIAN JOURNAL OF PEDIATRICS.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44793" y="1843612"/>
            <a:ext cx="10345889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4. ZHI, Y., YAN, H., DU, R.,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MU, Q. (2020). PHOTODYNAMIC THERAPY FOR NEVUS SEBACEOUS OF JADASSOHN AFFECTING ESTHETICALLY AREAS: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POTENTIAL THERAPEUTIC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APPROACH. DERMATOLOGIC THERAPY, 33(6).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44793" y="2224612"/>
            <a:ext cx="8211564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5. ZABALLOS, P., GÓMEZ-MARTÍN, I., MARTIN, J.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BAÑULS, J. (2018). DERMOSCOPY OF ADNEXAL TUMORS. DERMATOLOGIC CLINICS.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644793" y="2478612"/>
            <a:ext cx="9518963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6. MORENO ALONSO DE CELADA, R., FLORISTÁN MURUZÁBAL, U.,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DE LUCAS LAGUNA, R. (2009). NEVO SEBÁCEO DE JADASSOHN. ANALES DE PEDIATRÍA, 70(4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44793" y="2715442"/>
            <a:ext cx="10049714" cy="3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9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7.</a:t>
            </a:r>
            <a:r>
              <a:rPr sz="800" spc="58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WORTSMAN, X., FERREIRA</a:t>
            </a:r>
            <a:r>
              <a:rPr sz="800" spc="48" dirty="0">
                <a:solidFill>
                  <a:srgbClr val="244357"/>
                </a:solidFill>
                <a:latin typeface="NRDPRQ+Noto Sans Regular"/>
                <a:cs typeface="NRDPRQ+Noto Sans Regular"/>
              </a:rPr>
              <a:t>‐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WORTSMAN, C.,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CORREDOIRA, Y. (2020). ULTRASOUND IMAGING OF NEVUS SEBACEOUS OF JADASSOHN. JOURNAL OF ULTRASOUND IN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MEDICINE.DOI:10.1002/JUM.15405 8. BOLOGNIA,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644793" y="3113612"/>
            <a:ext cx="10400958" cy="4190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9. BABU, C. S., PAVITHRAN, K.,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HARRIS, T. (2020). NAEVUS SEBACEOUS OF JADASSOHN. THE INDIAN JOURNAL OF PEDIATRICS.DOI:10.1007/S12098-020-03436-3</a:t>
            </a:r>
          </a:p>
          <a:p>
            <a:pPr marL="0" marR="0">
              <a:lnSpc>
                <a:spcPts val="1000"/>
              </a:lnSpc>
              <a:spcBef>
                <a:spcPts val="999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10. MEIRELES, A., PEREIRA,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COSTA, M. J. (2020). NEVO SEBÁCEO DE JADASSOHN EM RECÉM-NASCIDO. ACTA MÉDICA PORTUGUESA, 33(4), 288.DOI:10.20344/AMP.12164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644793" y="3621612"/>
            <a:ext cx="1021431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11.EL GAITIBI, F. A., KHALLAAYOUNE, M., HAMICH, S., ZNATI, K., MEZIANE,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SENOUCI, K. (2021). DERMOSCOPY OF COLLISION TUMOR ARISING IN NEVUS SEBACEUS OF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JADASSOHN. JAAD CASE REPORTS, 8, 74–76.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644793" y="4002612"/>
            <a:ext cx="10368951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12.ZHI, Y., YAN, H., DU, R.,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MU, Q. (2020). PHOTODYNAMIC THERAPY FOR NEVUS SEBACEOUS OF JADASSOHN AFFECTING ESTHETICALLY AREAS: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POTENTIAL THERAPEUTIC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APPROACH. DERMATOLOGIC THERAPY, 33(6).DOI:10.1111/DTH.14313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7644793" y="4383612"/>
            <a:ext cx="10608118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13.DAVIES, D.,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ROGERS, M. (2002). REVIEW OF NEUROLOGICAL MANIFESTATIONS IN 196 PATIENTS WITH SEBACEOUS NAEVI. AUSTRALASIAN JOURNAL OF DERMATOLOGY, 43(1),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20–23.DOI:10.1046/J.1440-0960.2002.00546.X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644793" y="4764612"/>
            <a:ext cx="10339182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14.EISEN, D. B.,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MICHAEL, D. J. (2009). SEBACEOUS LESIONS AND THEIR ASSOCIATED SYNDROMES: PART I. JOURNAL OF THE AMERICAN ACADEMY OF DERMATOLOGY, 61(4),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549–560.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644793" y="5145612"/>
            <a:ext cx="1037403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15.EISEN, D. B.,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MICHAEL, D. J. (2009). SEBACEOUS LESIONS AND THEIR ASSOCIATED SYNDROMES: PART II. JOURNAL OF THE AMERICAN ACADEMY OF DERMATOLOGY, 61(4),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563–578.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644793" y="5526612"/>
            <a:ext cx="10409184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16.GROESSER, L., HERSCHBERGER, E., RUETTEN, A., RUIVENKAMP, C., LOPRIORE, E., ZUTT,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…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HAFNER, C. (2012). POSTZYGOTIC HRAS AND KRAS MUTATIONS CAUSE NEVUS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SEBACEOUS AND SCHIMMELPENNING SYNDROME. NATURE GENETICS, 44(7), 783–787.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7644793" y="5890442"/>
            <a:ext cx="10442714" cy="3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9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17.HOXHA, E., LINSE, K.,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TOBERER, F. (2020). THE SPECTRUM OF BENIGN AND MALIGNANT NEOPLASMS IN SCHIMMELPENNING</a:t>
            </a:r>
            <a:r>
              <a:rPr sz="800" spc="48" dirty="0">
                <a:solidFill>
                  <a:srgbClr val="244357"/>
                </a:solidFill>
                <a:latin typeface="NRDPRQ+Noto Sans Regular"/>
                <a:cs typeface="NRDPRQ+Noto Sans Regular"/>
              </a:rPr>
              <a:t>‐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FEUERSTEIN</a:t>
            </a:r>
            <a:r>
              <a:rPr sz="800" spc="48" dirty="0">
                <a:solidFill>
                  <a:srgbClr val="244357"/>
                </a:solidFill>
                <a:latin typeface="NRDPRQ+Noto Sans Regular"/>
                <a:cs typeface="NRDPRQ+Noto Sans Regular"/>
              </a:rPr>
              <a:t>‐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MIMS SYNDROME. JDDG: JOURNAL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DER DEUTSCHEN DERMATOLOGISCHEN GESELLSCHAFT, 18(12), 1493–1494.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644793" y="6288613"/>
            <a:ext cx="9704483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18,EL EZZI, O., DE BUYS ROESSINGH, A. S., BIGORRE,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CAPTIER, G. (2018). SYNDROMIC SEBACEOUS NEVUS: CURRENT FINDINGS. INTERNATIONAL JOURNAL OF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DERMATOLOGY, 57(5), 599–604.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644793" y="6669613"/>
            <a:ext cx="1027152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19.MENASCU, S.,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DONNER, E. J. (2008). LINEAR NEVUS SEBACEOUS SYNDROME: CASE REPORTS AND REVIEW OF THE LITERATURE. PEDIATRIC NEUROLOGY, 38(3), 207–210.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7644793" y="6923613"/>
            <a:ext cx="10088230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20.WANG, S.-M., HSIEH, Y.-J., CHANG, K.-M., TSAI, H.-L.,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CHEN, C.-P. (2014). SCHIMMELPENNING SYNDROME: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CASE REPORT AND LITERATURE REVIEW. PEDIATRICS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NEONATOLOGY, 55(6), 487–490.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644793" y="7304613"/>
            <a:ext cx="10320796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21.SERPAS DE LÓPEZ, R. M. E.,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HERNÁNDEZ-PÉREZ, E. (1985). JADASSOHN’S SEBACEOUS NEVUS. THE JOURNAL OF DERMATOLOGIC SURGERY AND ONCOLOGY, 11(1), 68–72.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7644793" y="7558613"/>
            <a:ext cx="9836766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22.AGUAYO, R., PALLARÉS, J., CASANOVA, J. M., BARADAD, M., SANMARTÍN, V., MORENO, S.,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…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MARTÍ, R. M. (2010). SQUAMOUS CELL CARCINOMA DEVELOPING IN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JADASSOHN</a:t>
            </a:r>
            <a:r>
              <a:rPr sz="800" spc="48" dirty="0">
                <a:solidFill>
                  <a:srgbClr val="244357"/>
                </a:solidFill>
                <a:latin typeface="NRDPRQ+Noto Sans Regular"/>
                <a:cs typeface="NRDPRQ+Noto Sans Regular"/>
              </a:rPr>
              <a:t>ʼ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S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SEBACEOUS NEVUS.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644793" y="7939613"/>
            <a:ext cx="1048142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23.TAHER, M., FEIBLEMAN, C.,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BENNETT, R. (2010). SQUAMOUS CELL CARCINOMA ARISING IN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NEVUS SEBACEOUS OF JADASSOHN IN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9-YEAR-OLD GIRL: TREATMENT USING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MOHS MICROGRAPHIC SURGERY WITH LITERATURE REVIEW.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7644793" y="8320613"/>
            <a:ext cx="10150816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24.MOODY, M. N., LANDAU, J. M.,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GOLDBERG, L. H. (2011). NEVUS SEBACEOUS REVISITED. PEDIATRIC DERMATOLOGY, 29(1), 15–23.DOI:10.1111/J.1525-1470.2011.01562.X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7644793" y="8574613"/>
            <a:ext cx="10337049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25.VKELATI, A., BAYBAY, H., GALLOUJ, S.,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MERNISSI, F. Z. (2017). DERMOSCOPIC ANALYSIS OF NEVUS SEBACEUS OF JADASSOHN: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A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STUDY OF 13 CASES. SKIN APPENDAGE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DISORDERS, 3(2), 83–91.DOI:10.1159/000460258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7644793" y="8955613"/>
            <a:ext cx="9656325" cy="292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26.MORENO ALONSO DE CELADA, R., FLORISTÁN MURUZÁBAL, U.,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DE LUCAS LAGUNA, R. (2009). NEVO SEBÁCEO DE JADASSOHN. ANALES DE PEDIATRÍA, 70(4),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391.DOI:10.1016/J.ANPEDI.2008.11.019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644793" y="9454910"/>
            <a:ext cx="9111059" cy="3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89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27.WENG, C.-J., TSAI, Y.-C., 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&amp;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CHEN, T.-J. (1990). JADASSOHN</a:t>
            </a:r>
            <a:r>
              <a:rPr sz="800" spc="48" dirty="0">
                <a:solidFill>
                  <a:srgbClr val="244357"/>
                </a:solidFill>
                <a:latin typeface="NRDPRQ+Noto Sans Regular"/>
                <a:cs typeface="NRDPRQ+Noto Sans Regular"/>
              </a:rPr>
              <a:t>ʼ</a:t>
            </a:r>
            <a:r>
              <a:rPr sz="800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S</a:t>
            </a:r>
            <a:r>
              <a:rPr sz="800" spc="96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 </a:t>
            </a: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NEVUS SEBACEOUS OF THE HEAD AND FACE. ANNALS OF PLASTIC SURGERY, 25(2), 100–</a:t>
            </a:r>
          </a:p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800" spc="48" dirty="0">
                <a:solidFill>
                  <a:srgbClr val="244357"/>
                </a:solidFill>
                <a:latin typeface="GRMVBW+League Spartan Regular"/>
                <a:cs typeface="GRMVBW+League Spartan Regular"/>
              </a:rPr>
              <a:t>102.DOI:10.1097/00000637-199008000-00005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18288000" cy="10274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61975" y="4092616"/>
            <a:ext cx="4763629" cy="1097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341"/>
              </a:lnSpc>
              <a:spcBef>
                <a:spcPts val="0"/>
              </a:spcBef>
              <a:spcAft>
                <a:spcPts val="0"/>
              </a:spcAft>
            </a:pPr>
            <a:r>
              <a:rPr sz="6650" spc="15" dirty="0">
                <a:solidFill>
                  <a:srgbClr val="F5F8FA"/>
                </a:solidFill>
                <a:latin typeface="QAFAHP+League Spartan Regular"/>
                <a:cs typeface="QAFAHP+League Spartan Regular"/>
              </a:rPr>
              <a:t>Obrigada!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047538" y="9545334"/>
            <a:ext cx="4363017" cy="5511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39"/>
              </a:lnSpc>
              <a:spcBef>
                <a:spcPts val="0"/>
              </a:spcBef>
              <a:spcAft>
                <a:spcPts val="0"/>
              </a:spcAft>
            </a:pPr>
            <a:r>
              <a:rPr sz="2950" dirty="0">
                <a:solidFill>
                  <a:srgbClr val="F5F8FA"/>
                </a:solidFill>
                <a:latin typeface="CBMVCE+Open Sans Light"/>
                <a:cs typeface="CBMVCE+Open Sans Light"/>
              </a:rPr>
              <a:t>Foto cedida </a:t>
            </a:r>
            <a:r>
              <a:rPr sz="2950" spc="10" dirty="0">
                <a:solidFill>
                  <a:srgbClr val="F5F8FA"/>
                </a:solidFill>
                <a:latin typeface="CBMVCE+Open Sans Light"/>
                <a:cs typeface="CBMVCE+Open Sans Light"/>
              </a:rPr>
              <a:t>por</a:t>
            </a:r>
            <a:r>
              <a:rPr sz="2950" dirty="0">
                <a:solidFill>
                  <a:srgbClr val="F5F8FA"/>
                </a:solidFill>
                <a:latin typeface="CBMVCE+Open Sans Light"/>
                <a:cs typeface="CBMVCE+Open Sans Light"/>
              </a:rPr>
              <a:t> paciente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563</TotalTime>
  <Words>1918</Words>
  <Application>Microsoft Office PowerPoint</Application>
  <PresentationFormat>Personalizar</PresentationFormat>
  <Paragraphs>208</Paragraphs>
  <Slides>30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30</vt:i4>
      </vt:variant>
    </vt:vector>
  </HeadingPairs>
  <TitlesOfParts>
    <vt:vector size="60" baseType="lpstr">
      <vt:lpstr>QAFAHP+League Spartan Regular</vt:lpstr>
      <vt:lpstr>WMGFGV+Glacial Indifference Regular</vt:lpstr>
      <vt:lpstr>NRDPRQ+Noto Sans Regular</vt:lpstr>
      <vt:lpstr>NARHHB+Open Sans Bold</vt:lpstr>
      <vt:lpstr>SDLEPR+GlacialIndifference-Bold</vt:lpstr>
      <vt:lpstr>FNLFKA+GlacialIndifference-Bold</vt:lpstr>
      <vt:lpstr>CBMVCE+Open Sans Light</vt:lpstr>
      <vt:lpstr>DMWMUF+Glacial Indifference Regular</vt:lpstr>
      <vt:lpstr>LCUGQO+Aileron Heavy</vt:lpstr>
      <vt:lpstr>HGQUBR+Glacial Indifference Regular</vt:lpstr>
      <vt:lpstr>BSTHLU+Glacial Indifference Italic</vt:lpstr>
      <vt:lpstr>CEBWTI+League Spartan Regular</vt:lpstr>
      <vt:lpstr>HVTKVB+Glacial Indifference Regular</vt:lpstr>
      <vt:lpstr>SUEVJV+League Spartan Regular</vt:lpstr>
      <vt:lpstr>VBRUUJ+Open Sans Regular</vt:lpstr>
      <vt:lpstr>BLRCNO+GlacialIndifference-Bold-Italic</vt:lpstr>
      <vt:lpstr>LRJJLD+Glacial Indifference Regular</vt:lpstr>
      <vt:lpstr>QEKORL+GlacialIndifference-Bold</vt:lpstr>
      <vt:lpstr>NDGBDP+Open Sans Light</vt:lpstr>
      <vt:lpstr>Calibri</vt:lpstr>
      <vt:lpstr>MUFOLJ+League Spartan Regular</vt:lpstr>
      <vt:lpstr>DFVQNS+GlacialIndifference-Bold</vt:lpstr>
      <vt:lpstr>FNGBSD+Aileron</vt:lpstr>
      <vt:lpstr>EFSTFF+League Spartan Regular</vt:lpstr>
      <vt:lpstr>GRMVBW+League Spartan Regular</vt:lpstr>
      <vt:lpstr>PVSRBE+Open Sans Regular</vt:lpstr>
      <vt:lpstr>UMJIVT+League Spartan Regular</vt:lpstr>
      <vt:lpstr>QQSGLK+Glacial Indifference Regular</vt:lpstr>
      <vt:lpstr>MJRACO+GlacialIndifference-Bold</vt:lpstr>
      <vt:lpstr>Theme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SBDRJ SBDRJ</cp:lastModifiedBy>
  <cp:revision>7</cp:revision>
  <dcterms:modified xsi:type="dcterms:W3CDTF">2022-09-26T14:22:23Z</dcterms:modified>
</cp:coreProperties>
</file>