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5349" r:id="rId1"/>
  </p:sldMasterIdLst>
  <p:notesMasterIdLst>
    <p:notesMasterId r:id="rId29"/>
  </p:notesMasterIdLst>
  <p:sldIdLst>
    <p:sldId id="256" r:id="rId2"/>
    <p:sldId id="257" r:id="rId3"/>
    <p:sldId id="326" r:id="rId4"/>
    <p:sldId id="350" r:id="rId5"/>
    <p:sldId id="351" r:id="rId6"/>
    <p:sldId id="343" r:id="rId7"/>
    <p:sldId id="366" r:id="rId8"/>
    <p:sldId id="362" r:id="rId9"/>
    <p:sldId id="347" r:id="rId10"/>
    <p:sldId id="344" r:id="rId11"/>
    <p:sldId id="340" r:id="rId12"/>
    <p:sldId id="341" r:id="rId13"/>
    <p:sldId id="262" r:id="rId14"/>
    <p:sldId id="361" r:id="rId15"/>
    <p:sldId id="358" r:id="rId16"/>
    <p:sldId id="367" r:id="rId17"/>
    <p:sldId id="345" r:id="rId18"/>
    <p:sldId id="352" r:id="rId19"/>
    <p:sldId id="354" r:id="rId20"/>
    <p:sldId id="359" r:id="rId21"/>
    <p:sldId id="353" r:id="rId22"/>
    <p:sldId id="364" r:id="rId23"/>
    <p:sldId id="363" r:id="rId24"/>
    <p:sldId id="365" r:id="rId25"/>
    <p:sldId id="346" r:id="rId26"/>
    <p:sldId id="277" r:id="rId27"/>
    <p:sldId id="279" r:id="rId28"/>
  </p:sldIdLst>
  <p:sldSz cx="9144000" cy="5143500" type="screen16x9"/>
  <p:notesSz cx="6858000" cy="9144000"/>
  <p:embeddedFontLst>
    <p:embeddedFont>
      <p:font typeface="Calisto MT" panose="02040603050505030304" pitchFamily="18" charset="0"/>
      <p:regular r:id="rId30"/>
      <p:bold r:id="rId31"/>
      <p:italic r:id="rId32"/>
      <p:boldItalic r:id="rId33"/>
    </p:embeddedFont>
    <p:embeddedFont>
      <p:font typeface="Roboto Condensed Light" panose="020B0604020202020204" pitchFamily="2" charset="0"/>
      <p:regular r:id="rId34"/>
      <p:italic r:id="rId35"/>
    </p:embeddedFont>
    <p:embeddedFont>
      <p:font typeface="Wingdings 2" panose="05020102010507070707" pitchFamily="18" charset="2"/>
      <p:regular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57">
          <p15:clr>
            <a:srgbClr val="9AA0A6"/>
          </p15:clr>
        </p15:guide>
        <p15:guide id="2" orient="horz" pos="1313">
          <p15:clr>
            <a:srgbClr val="9AA0A6"/>
          </p15:clr>
        </p15:guide>
        <p15:guide id="3" orient="horz" pos="2580">
          <p15:clr>
            <a:srgbClr val="9AA0A6"/>
          </p15:clr>
        </p15:guide>
        <p15:guide id="4" orient="horz" pos="2421">
          <p15:clr>
            <a:srgbClr val="9AA0A6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84185E6-6206-41D1-9AEA-4DA46619F9EA}">
  <a:tblStyle styleId="{984185E6-6206-41D1-9AEA-4DA46619F9E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034E78-7F5D-4C2E-B375-FC64B27BC917}" styleName="Estilo E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Estilo E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Estilo Claro 3 - Ênfas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717" autoAdjust="0"/>
  </p:normalViewPr>
  <p:slideViewPr>
    <p:cSldViewPr snapToGrid="0">
      <p:cViewPr varScale="1">
        <p:scale>
          <a:sx n="107" d="100"/>
          <a:sy n="107" d="100"/>
        </p:scale>
        <p:origin x="744" y="62"/>
      </p:cViewPr>
      <p:guideLst>
        <p:guide orient="horz" pos="1157"/>
        <p:guide orient="horz" pos="1313"/>
        <p:guide orient="horz" pos="2580"/>
        <p:guide orient="horz" pos="2421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4B6503-AFC1-43EA-9913-EE0572742AE7}" type="doc">
      <dgm:prSet loTypeId="urn:microsoft.com/office/officeart/2008/layout/VerticalCurvedList" loCatId="list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BC02B348-994A-419B-9736-069435010BE3}">
      <dgm:prSet phldrT="[Texto]" custT="1"/>
      <dgm:spPr/>
      <dgm:t>
        <a:bodyPr/>
        <a:lstStyle/>
        <a:p>
          <a:r>
            <a:rPr lang="pt-BR" sz="1400" b="1" dirty="0"/>
            <a:t>EXAMES LABORATORIAIS</a:t>
          </a:r>
        </a:p>
      </dgm:t>
    </dgm:pt>
    <dgm:pt modelId="{86925D3D-AB50-4679-B3D9-A00F393C6373}" type="parTrans" cxnId="{4769B511-348E-4088-9DEF-6D7B0B0B8A04}">
      <dgm:prSet/>
      <dgm:spPr/>
      <dgm:t>
        <a:bodyPr/>
        <a:lstStyle/>
        <a:p>
          <a:endParaRPr lang="pt-BR"/>
        </a:p>
      </dgm:t>
    </dgm:pt>
    <dgm:pt modelId="{5C1B27DF-17CC-4871-B557-77D9C8DEC8AB}" type="sibTrans" cxnId="{4769B511-348E-4088-9DEF-6D7B0B0B8A04}">
      <dgm:prSet/>
      <dgm:spPr/>
      <dgm:t>
        <a:bodyPr/>
        <a:lstStyle/>
        <a:p>
          <a:endParaRPr lang="pt-BR"/>
        </a:p>
      </dgm:t>
    </dgm:pt>
    <dgm:pt modelId="{8A64D42B-FCBE-4C47-ACC2-7574B88B4505}">
      <dgm:prSet phldrT="[Texto]" custT="1"/>
      <dgm:spPr/>
      <dgm:t>
        <a:bodyPr/>
        <a:lstStyle/>
        <a:p>
          <a:r>
            <a:rPr lang="pt-BR" sz="1400" b="1" dirty="0"/>
            <a:t>TC CERVICAL, TÓRAX, ABDOME/PELVE</a:t>
          </a:r>
        </a:p>
      </dgm:t>
    </dgm:pt>
    <dgm:pt modelId="{2C12F9DB-324D-46E9-8A5A-EC90CDF278C0}" type="parTrans" cxnId="{55821CC7-9405-4044-B1B4-589AEC9CEC14}">
      <dgm:prSet/>
      <dgm:spPr/>
      <dgm:t>
        <a:bodyPr/>
        <a:lstStyle/>
        <a:p>
          <a:endParaRPr lang="pt-BR"/>
        </a:p>
      </dgm:t>
    </dgm:pt>
    <dgm:pt modelId="{F1089C1E-8A60-477B-AEEF-244475150D68}" type="sibTrans" cxnId="{55821CC7-9405-4044-B1B4-589AEC9CEC14}">
      <dgm:prSet/>
      <dgm:spPr/>
      <dgm:t>
        <a:bodyPr/>
        <a:lstStyle/>
        <a:p>
          <a:endParaRPr lang="pt-BR"/>
        </a:p>
      </dgm:t>
    </dgm:pt>
    <dgm:pt modelId="{D20317C8-2D89-433F-B9A3-98578683B891}">
      <dgm:prSet phldrT="[Texto]" custT="1"/>
      <dgm:spPr/>
      <dgm:t>
        <a:bodyPr/>
        <a:lstStyle/>
        <a:p>
          <a:r>
            <a:rPr lang="pt-BR" sz="1400" b="1" dirty="0"/>
            <a:t>BIÓPSIA CUTÂNEA, LINFONODO, MEDULA ÓSSEA</a:t>
          </a:r>
        </a:p>
      </dgm:t>
    </dgm:pt>
    <dgm:pt modelId="{59E0A404-E6CA-493C-B7D7-81015062F111}" type="parTrans" cxnId="{84FC51A8-0322-4B0A-94B8-39E549C5E167}">
      <dgm:prSet/>
      <dgm:spPr/>
      <dgm:t>
        <a:bodyPr/>
        <a:lstStyle/>
        <a:p>
          <a:endParaRPr lang="pt-BR"/>
        </a:p>
      </dgm:t>
    </dgm:pt>
    <dgm:pt modelId="{9C46B3A0-43EB-4772-B48B-9A199C555296}" type="sibTrans" cxnId="{84FC51A8-0322-4B0A-94B8-39E549C5E167}">
      <dgm:prSet/>
      <dgm:spPr/>
      <dgm:t>
        <a:bodyPr/>
        <a:lstStyle/>
        <a:p>
          <a:endParaRPr lang="pt-BR"/>
        </a:p>
      </dgm:t>
    </dgm:pt>
    <dgm:pt modelId="{574006C5-6D81-416C-8729-F850EFFFBF5B}" type="pres">
      <dgm:prSet presAssocID="{2B4B6503-AFC1-43EA-9913-EE0572742AE7}" presName="Name0" presStyleCnt="0">
        <dgm:presLayoutVars>
          <dgm:chMax val="7"/>
          <dgm:chPref val="7"/>
          <dgm:dir/>
        </dgm:presLayoutVars>
      </dgm:prSet>
      <dgm:spPr/>
    </dgm:pt>
    <dgm:pt modelId="{F038854D-80A5-486C-A83E-7E9CBBEC79D0}" type="pres">
      <dgm:prSet presAssocID="{2B4B6503-AFC1-43EA-9913-EE0572742AE7}" presName="Name1" presStyleCnt="0"/>
      <dgm:spPr/>
    </dgm:pt>
    <dgm:pt modelId="{16AA6118-8ABD-4AA4-BCCA-EC4DD3D6AA49}" type="pres">
      <dgm:prSet presAssocID="{2B4B6503-AFC1-43EA-9913-EE0572742AE7}" presName="cycle" presStyleCnt="0"/>
      <dgm:spPr/>
    </dgm:pt>
    <dgm:pt modelId="{E895DDE1-128C-4384-AD26-54B0B9867F06}" type="pres">
      <dgm:prSet presAssocID="{2B4B6503-AFC1-43EA-9913-EE0572742AE7}" presName="srcNode" presStyleLbl="node1" presStyleIdx="0" presStyleCnt="3"/>
      <dgm:spPr/>
    </dgm:pt>
    <dgm:pt modelId="{E0AD2562-8B2C-4D69-B42A-DE965D06A093}" type="pres">
      <dgm:prSet presAssocID="{2B4B6503-AFC1-43EA-9913-EE0572742AE7}" presName="conn" presStyleLbl="parChTrans1D2" presStyleIdx="0" presStyleCnt="1"/>
      <dgm:spPr/>
    </dgm:pt>
    <dgm:pt modelId="{C47B8D63-386F-42BA-8E7F-F84487248975}" type="pres">
      <dgm:prSet presAssocID="{2B4B6503-AFC1-43EA-9913-EE0572742AE7}" presName="extraNode" presStyleLbl="node1" presStyleIdx="0" presStyleCnt="3"/>
      <dgm:spPr/>
    </dgm:pt>
    <dgm:pt modelId="{9AF60DE9-9BE7-4F02-BA32-8918424D7D84}" type="pres">
      <dgm:prSet presAssocID="{2B4B6503-AFC1-43EA-9913-EE0572742AE7}" presName="dstNode" presStyleLbl="node1" presStyleIdx="0" presStyleCnt="3"/>
      <dgm:spPr/>
    </dgm:pt>
    <dgm:pt modelId="{32038547-C5D9-4D38-9438-860748BCE31B}" type="pres">
      <dgm:prSet presAssocID="{BC02B348-994A-419B-9736-069435010BE3}" presName="text_1" presStyleLbl="node1" presStyleIdx="0" presStyleCnt="3">
        <dgm:presLayoutVars>
          <dgm:bulletEnabled val="1"/>
        </dgm:presLayoutVars>
      </dgm:prSet>
      <dgm:spPr/>
    </dgm:pt>
    <dgm:pt modelId="{F4520E8E-793B-45FC-805A-F4F096BF9B0A}" type="pres">
      <dgm:prSet presAssocID="{BC02B348-994A-419B-9736-069435010BE3}" presName="accent_1" presStyleCnt="0"/>
      <dgm:spPr/>
    </dgm:pt>
    <dgm:pt modelId="{27CAE3D4-48AE-42F0-AA14-DE0B91E0A043}" type="pres">
      <dgm:prSet presAssocID="{BC02B348-994A-419B-9736-069435010BE3}" presName="accentRepeatNode" presStyleLbl="solidFgAcc1" presStyleIdx="0" presStyleCnt="3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25000"/>
          </a:schemeClr>
        </a:solidFill>
        <a:ln>
          <a:solidFill>
            <a:schemeClr val="tx1"/>
          </a:solidFill>
        </a:ln>
      </dgm:spPr>
    </dgm:pt>
    <dgm:pt modelId="{5194D321-3CD3-4DF4-9830-B55D02ECFCD1}" type="pres">
      <dgm:prSet presAssocID="{8A64D42B-FCBE-4C47-ACC2-7574B88B4505}" presName="text_2" presStyleLbl="node1" presStyleIdx="1" presStyleCnt="3">
        <dgm:presLayoutVars>
          <dgm:bulletEnabled val="1"/>
        </dgm:presLayoutVars>
      </dgm:prSet>
      <dgm:spPr/>
    </dgm:pt>
    <dgm:pt modelId="{070E7ACA-7BB0-4C12-A554-94325BB98326}" type="pres">
      <dgm:prSet presAssocID="{8A64D42B-FCBE-4C47-ACC2-7574B88B4505}" presName="accent_2" presStyleCnt="0"/>
      <dgm:spPr/>
    </dgm:pt>
    <dgm:pt modelId="{EF752D2E-43EB-4FDB-91EB-FDE05FB70D98}" type="pres">
      <dgm:prSet presAssocID="{8A64D42B-FCBE-4C47-ACC2-7574B88B4505}" presName="accentRepeatNode" presStyleLbl="solidFgAcc1" presStyleIdx="1" presStyleCnt="3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25000"/>
          </a:schemeClr>
        </a:solidFill>
        <a:ln>
          <a:solidFill>
            <a:schemeClr val="tx1"/>
          </a:solidFill>
        </a:ln>
      </dgm:spPr>
    </dgm:pt>
    <dgm:pt modelId="{061DEFC2-6761-4911-8816-E9C888C2CBC1}" type="pres">
      <dgm:prSet presAssocID="{D20317C8-2D89-433F-B9A3-98578683B891}" presName="text_3" presStyleLbl="node1" presStyleIdx="2" presStyleCnt="3">
        <dgm:presLayoutVars>
          <dgm:bulletEnabled val="1"/>
        </dgm:presLayoutVars>
      </dgm:prSet>
      <dgm:spPr/>
    </dgm:pt>
    <dgm:pt modelId="{82E58994-62B6-4FA4-90EF-44A29EF9F4B9}" type="pres">
      <dgm:prSet presAssocID="{D20317C8-2D89-433F-B9A3-98578683B891}" presName="accent_3" presStyleCnt="0"/>
      <dgm:spPr/>
    </dgm:pt>
    <dgm:pt modelId="{5A847E07-5953-4E77-B701-A9708BE54241}" type="pres">
      <dgm:prSet presAssocID="{D20317C8-2D89-433F-B9A3-98578683B891}" presName="accentRepeatNode" presStyleLbl="solidFgAcc1" presStyleIdx="2" presStyleCnt="3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25000"/>
          </a:schemeClr>
        </a:solidFill>
        <a:ln>
          <a:solidFill>
            <a:schemeClr val="tx1"/>
          </a:solidFill>
        </a:ln>
      </dgm:spPr>
    </dgm:pt>
  </dgm:ptLst>
  <dgm:cxnLst>
    <dgm:cxn modelId="{4769B511-348E-4088-9DEF-6D7B0B0B8A04}" srcId="{2B4B6503-AFC1-43EA-9913-EE0572742AE7}" destId="{BC02B348-994A-419B-9736-069435010BE3}" srcOrd="0" destOrd="0" parTransId="{86925D3D-AB50-4679-B3D9-A00F393C6373}" sibTransId="{5C1B27DF-17CC-4871-B557-77D9C8DEC8AB}"/>
    <dgm:cxn modelId="{B8B7FD1A-B883-498B-9CE7-BB2192C58C68}" type="presOf" srcId="{D20317C8-2D89-433F-B9A3-98578683B891}" destId="{061DEFC2-6761-4911-8816-E9C888C2CBC1}" srcOrd="0" destOrd="0" presId="urn:microsoft.com/office/officeart/2008/layout/VerticalCurvedList"/>
    <dgm:cxn modelId="{FCA8074C-5F0E-4739-BE37-54F93774353D}" type="presOf" srcId="{2B4B6503-AFC1-43EA-9913-EE0572742AE7}" destId="{574006C5-6D81-416C-8729-F850EFFFBF5B}" srcOrd="0" destOrd="0" presId="urn:microsoft.com/office/officeart/2008/layout/VerticalCurvedList"/>
    <dgm:cxn modelId="{84FC51A8-0322-4B0A-94B8-39E549C5E167}" srcId="{2B4B6503-AFC1-43EA-9913-EE0572742AE7}" destId="{D20317C8-2D89-433F-B9A3-98578683B891}" srcOrd="2" destOrd="0" parTransId="{59E0A404-E6CA-493C-B7D7-81015062F111}" sibTransId="{9C46B3A0-43EB-4772-B48B-9A199C555296}"/>
    <dgm:cxn modelId="{55821CC7-9405-4044-B1B4-589AEC9CEC14}" srcId="{2B4B6503-AFC1-43EA-9913-EE0572742AE7}" destId="{8A64D42B-FCBE-4C47-ACC2-7574B88B4505}" srcOrd="1" destOrd="0" parTransId="{2C12F9DB-324D-46E9-8A5A-EC90CDF278C0}" sibTransId="{F1089C1E-8A60-477B-AEEF-244475150D68}"/>
    <dgm:cxn modelId="{3BFC98D9-9245-4B30-80A3-95D0FBC64127}" type="presOf" srcId="{8A64D42B-FCBE-4C47-ACC2-7574B88B4505}" destId="{5194D321-3CD3-4DF4-9830-B55D02ECFCD1}" srcOrd="0" destOrd="0" presId="urn:microsoft.com/office/officeart/2008/layout/VerticalCurvedList"/>
    <dgm:cxn modelId="{ECEFACDA-0512-4FF6-BB11-4EA16281EB62}" type="presOf" srcId="{BC02B348-994A-419B-9736-069435010BE3}" destId="{32038547-C5D9-4D38-9438-860748BCE31B}" srcOrd="0" destOrd="0" presId="urn:microsoft.com/office/officeart/2008/layout/VerticalCurvedList"/>
    <dgm:cxn modelId="{122469FA-98DE-4DAE-8ED4-2247B1F9C4D1}" type="presOf" srcId="{5C1B27DF-17CC-4871-B557-77D9C8DEC8AB}" destId="{E0AD2562-8B2C-4D69-B42A-DE965D06A093}" srcOrd="0" destOrd="0" presId="urn:microsoft.com/office/officeart/2008/layout/VerticalCurvedList"/>
    <dgm:cxn modelId="{C2FED884-3472-4A63-9F51-C9DF8D3B3AB8}" type="presParOf" srcId="{574006C5-6D81-416C-8729-F850EFFFBF5B}" destId="{F038854D-80A5-486C-A83E-7E9CBBEC79D0}" srcOrd="0" destOrd="0" presId="urn:microsoft.com/office/officeart/2008/layout/VerticalCurvedList"/>
    <dgm:cxn modelId="{3AB591B1-E10F-4825-B45E-BB38A6CB4EE7}" type="presParOf" srcId="{F038854D-80A5-486C-A83E-7E9CBBEC79D0}" destId="{16AA6118-8ABD-4AA4-BCCA-EC4DD3D6AA49}" srcOrd="0" destOrd="0" presId="urn:microsoft.com/office/officeart/2008/layout/VerticalCurvedList"/>
    <dgm:cxn modelId="{B531444F-1780-472F-A164-279E97F2D525}" type="presParOf" srcId="{16AA6118-8ABD-4AA4-BCCA-EC4DD3D6AA49}" destId="{E895DDE1-128C-4384-AD26-54B0B9867F06}" srcOrd="0" destOrd="0" presId="urn:microsoft.com/office/officeart/2008/layout/VerticalCurvedList"/>
    <dgm:cxn modelId="{ECCF23D2-20B3-4C2F-AA10-49CFB33E2D45}" type="presParOf" srcId="{16AA6118-8ABD-4AA4-BCCA-EC4DD3D6AA49}" destId="{E0AD2562-8B2C-4D69-B42A-DE965D06A093}" srcOrd="1" destOrd="0" presId="urn:microsoft.com/office/officeart/2008/layout/VerticalCurvedList"/>
    <dgm:cxn modelId="{256B4520-25B5-4B6A-BB96-FEEB4DE37D3B}" type="presParOf" srcId="{16AA6118-8ABD-4AA4-BCCA-EC4DD3D6AA49}" destId="{C47B8D63-386F-42BA-8E7F-F84487248975}" srcOrd="2" destOrd="0" presId="urn:microsoft.com/office/officeart/2008/layout/VerticalCurvedList"/>
    <dgm:cxn modelId="{A6287CAB-00B2-4E34-BD49-7A159F57CED9}" type="presParOf" srcId="{16AA6118-8ABD-4AA4-BCCA-EC4DD3D6AA49}" destId="{9AF60DE9-9BE7-4F02-BA32-8918424D7D84}" srcOrd="3" destOrd="0" presId="urn:microsoft.com/office/officeart/2008/layout/VerticalCurvedList"/>
    <dgm:cxn modelId="{685EB1CE-BC0E-42F3-865B-EAA1696A7019}" type="presParOf" srcId="{F038854D-80A5-486C-A83E-7E9CBBEC79D0}" destId="{32038547-C5D9-4D38-9438-860748BCE31B}" srcOrd="1" destOrd="0" presId="urn:microsoft.com/office/officeart/2008/layout/VerticalCurvedList"/>
    <dgm:cxn modelId="{4AF391D0-5F49-48FF-AD08-0C53A9BE98E9}" type="presParOf" srcId="{F038854D-80A5-486C-A83E-7E9CBBEC79D0}" destId="{F4520E8E-793B-45FC-805A-F4F096BF9B0A}" srcOrd="2" destOrd="0" presId="urn:microsoft.com/office/officeart/2008/layout/VerticalCurvedList"/>
    <dgm:cxn modelId="{C3C6F90D-65FC-49E8-BF5F-79E2D1B45D4C}" type="presParOf" srcId="{F4520E8E-793B-45FC-805A-F4F096BF9B0A}" destId="{27CAE3D4-48AE-42F0-AA14-DE0B91E0A043}" srcOrd="0" destOrd="0" presId="urn:microsoft.com/office/officeart/2008/layout/VerticalCurvedList"/>
    <dgm:cxn modelId="{27548418-8FB1-48B5-AD34-93D0F4176CCF}" type="presParOf" srcId="{F038854D-80A5-486C-A83E-7E9CBBEC79D0}" destId="{5194D321-3CD3-4DF4-9830-B55D02ECFCD1}" srcOrd="3" destOrd="0" presId="urn:microsoft.com/office/officeart/2008/layout/VerticalCurvedList"/>
    <dgm:cxn modelId="{582AF3D0-F105-4E3C-8C48-F366C29DBBC3}" type="presParOf" srcId="{F038854D-80A5-486C-A83E-7E9CBBEC79D0}" destId="{070E7ACA-7BB0-4C12-A554-94325BB98326}" srcOrd="4" destOrd="0" presId="urn:microsoft.com/office/officeart/2008/layout/VerticalCurvedList"/>
    <dgm:cxn modelId="{A5D9BDF3-C936-468B-AD1E-38CEEF2D40EC}" type="presParOf" srcId="{070E7ACA-7BB0-4C12-A554-94325BB98326}" destId="{EF752D2E-43EB-4FDB-91EB-FDE05FB70D98}" srcOrd="0" destOrd="0" presId="urn:microsoft.com/office/officeart/2008/layout/VerticalCurvedList"/>
    <dgm:cxn modelId="{8E5254FC-3C3C-4479-AC63-EB399318DFC2}" type="presParOf" srcId="{F038854D-80A5-486C-A83E-7E9CBBEC79D0}" destId="{061DEFC2-6761-4911-8816-E9C888C2CBC1}" srcOrd="5" destOrd="0" presId="urn:microsoft.com/office/officeart/2008/layout/VerticalCurvedList"/>
    <dgm:cxn modelId="{4D4F5CEF-EE5C-497B-AAAD-514FCB78A3FE}" type="presParOf" srcId="{F038854D-80A5-486C-A83E-7E9CBBEC79D0}" destId="{82E58994-62B6-4FA4-90EF-44A29EF9F4B9}" srcOrd="6" destOrd="0" presId="urn:microsoft.com/office/officeart/2008/layout/VerticalCurvedList"/>
    <dgm:cxn modelId="{45BD2E8E-82B0-4779-9DE0-C38A98C2581C}" type="presParOf" srcId="{82E58994-62B6-4FA4-90EF-44A29EF9F4B9}" destId="{5A847E07-5953-4E77-B701-A9708BE5424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D99BE5-6686-4FB2-9DE0-9E482EE22FC7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73C23737-7CB6-43CC-9047-08F5CFF1347D}">
      <dgm:prSet phldrT="[Texto]"/>
      <dgm:spPr/>
      <dgm:t>
        <a:bodyPr/>
        <a:lstStyle/>
        <a:p>
          <a:r>
            <a:rPr lang="pt-BR" dirty="0"/>
            <a:t>TC CERVICAL</a:t>
          </a:r>
        </a:p>
      </dgm:t>
    </dgm:pt>
    <dgm:pt modelId="{DBC4B357-4ED1-4639-918D-A44E2F8F0F11}" type="parTrans" cxnId="{CE114E9F-0645-462C-AB79-E14D78B2934D}">
      <dgm:prSet/>
      <dgm:spPr/>
      <dgm:t>
        <a:bodyPr/>
        <a:lstStyle/>
        <a:p>
          <a:endParaRPr lang="pt-BR"/>
        </a:p>
      </dgm:t>
    </dgm:pt>
    <dgm:pt modelId="{5A17741E-EA2F-45C5-85BD-440309B4D97F}" type="sibTrans" cxnId="{CE114E9F-0645-462C-AB79-E14D78B2934D}">
      <dgm:prSet/>
      <dgm:spPr/>
      <dgm:t>
        <a:bodyPr/>
        <a:lstStyle/>
        <a:p>
          <a:endParaRPr lang="pt-BR"/>
        </a:p>
      </dgm:t>
    </dgm:pt>
    <dgm:pt modelId="{0166E7AC-40BC-4F76-80BE-D5F0C6E02289}">
      <dgm:prSet phldrT="[Texto]"/>
      <dgm:spPr>
        <a:solidFill>
          <a:schemeClr val="bg2">
            <a:lumMod val="25000"/>
            <a:lumOff val="75000"/>
            <a:alpha val="90000"/>
          </a:schemeClr>
        </a:solidFill>
      </dgm:spPr>
      <dgm:t>
        <a:bodyPr/>
        <a:lstStyle/>
        <a:p>
          <a:pPr algn="l"/>
          <a:r>
            <a:rPr lang="pt-BR" b="1" dirty="0">
              <a:solidFill>
                <a:schemeClr val="bg1"/>
              </a:solidFill>
            </a:rPr>
            <a:t>Múltiplos </a:t>
          </a:r>
          <a:r>
            <a:rPr lang="pt-BR" b="1" dirty="0" err="1">
              <a:solidFill>
                <a:schemeClr val="bg1"/>
              </a:solidFill>
            </a:rPr>
            <a:t>linfonodos</a:t>
          </a:r>
          <a:r>
            <a:rPr lang="pt-BR" b="1" dirty="0">
              <a:solidFill>
                <a:schemeClr val="bg1"/>
              </a:solidFill>
            </a:rPr>
            <a:t> bilateralmente formando conglomerados, o maior deles medindo 8 cm no maior diâmetro</a:t>
          </a:r>
        </a:p>
      </dgm:t>
    </dgm:pt>
    <dgm:pt modelId="{C7A7DCEF-40A1-481E-A25A-C8DD51847148}" type="parTrans" cxnId="{374C370A-6311-4817-93CE-D537DE3B8F7E}">
      <dgm:prSet/>
      <dgm:spPr/>
      <dgm:t>
        <a:bodyPr/>
        <a:lstStyle/>
        <a:p>
          <a:endParaRPr lang="pt-BR"/>
        </a:p>
      </dgm:t>
    </dgm:pt>
    <dgm:pt modelId="{AB3FC535-DE91-48AD-879D-A045AFC16F9A}" type="sibTrans" cxnId="{374C370A-6311-4817-93CE-D537DE3B8F7E}">
      <dgm:prSet/>
      <dgm:spPr/>
      <dgm:t>
        <a:bodyPr/>
        <a:lstStyle/>
        <a:p>
          <a:endParaRPr lang="pt-BR"/>
        </a:p>
      </dgm:t>
    </dgm:pt>
    <dgm:pt modelId="{96237191-954D-4A78-BFEB-227963632E1F}">
      <dgm:prSet phldrT="[Texto]"/>
      <dgm:spPr/>
      <dgm:t>
        <a:bodyPr/>
        <a:lstStyle/>
        <a:p>
          <a:r>
            <a:rPr lang="pt-BR" dirty="0"/>
            <a:t>TC TÓRAX</a:t>
          </a:r>
        </a:p>
      </dgm:t>
    </dgm:pt>
    <dgm:pt modelId="{8DFE152D-3906-4018-BE80-F504FCCCDAEB}" type="parTrans" cxnId="{45B9573B-EAF9-4739-A537-392379852645}">
      <dgm:prSet/>
      <dgm:spPr/>
      <dgm:t>
        <a:bodyPr/>
        <a:lstStyle/>
        <a:p>
          <a:endParaRPr lang="pt-BR"/>
        </a:p>
      </dgm:t>
    </dgm:pt>
    <dgm:pt modelId="{80EE8975-0C9A-4523-B4A8-757B7EBDC78C}" type="sibTrans" cxnId="{45B9573B-EAF9-4739-A537-392379852645}">
      <dgm:prSet/>
      <dgm:spPr/>
      <dgm:t>
        <a:bodyPr/>
        <a:lstStyle/>
        <a:p>
          <a:endParaRPr lang="pt-BR"/>
        </a:p>
      </dgm:t>
    </dgm:pt>
    <dgm:pt modelId="{A4969AF4-9057-40E5-8DA0-4C18EE39B56F}">
      <dgm:prSet phldrT="[Texto]"/>
      <dgm:spPr/>
      <dgm:t>
        <a:bodyPr/>
        <a:lstStyle/>
        <a:p>
          <a:r>
            <a:rPr lang="pt-BR" dirty="0"/>
            <a:t>TC ABDOME/PELVE</a:t>
          </a:r>
        </a:p>
      </dgm:t>
    </dgm:pt>
    <dgm:pt modelId="{2B3E60FD-057B-48E1-BDB2-2409C8065939}" type="parTrans" cxnId="{BD0BA938-3A75-493F-8A28-9E3B4F0CE2BA}">
      <dgm:prSet/>
      <dgm:spPr/>
      <dgm:t>
        <a:bodyPr/>
        <a:lstStyle/>
        <a:p>
          <a:endParaRPr lang="pt-BR"/>
        </a:p>
      </dgm:t>
    </dgm:pt>
    <dgm:pt modelId="{36D4AADD-CF91-43D7-AE09-196F2D8F3B97}" type="sibTrans" cxnId="{BD0BA938-3A75-493F-8A28-9E3B4F0CE2BA}">
      <dgm:prSet/>
      <dgm:spPr/>
      <dgm:t>
        <a:bodyPr/>
        <a:lstStyle/>
        <a:p>
          <a:endParaRPr lang="pt-BR"/>
        </a:p>
      </dgm:t>
    </dgm:pt>
    <dgm:pt modelId="{81E613AB-0CBF-4A52-8F6A-C528D78EE6AF}">
      <dgm:prSet phldrT="[Texto]"/>
      <dgm:spPr>
        <a:solidFill>
          <a:schemeClr val="bg2">
            <a:lumMod val="25000"/>
            <a:lumOff val="75000"/>
            <a:alpha val="90000"/>
          </a:schemeClr>
        </a:solidFill>
      </dgm:spPr>
      <dgm:t>
        <a:bodyPr/>
        <a:lstStyle/>
        <a:p>
          <a:r>
            <a:rPr lang="pt-BR" b="1" dirty="0"/>
            <a:t>Sem alterações</a:t>
          </a:r>
        </a:p>
      </dgm:t>
    </dgm:pt>
    <dgm:pt modelId="{36BD0CD4-CDC5-402C-9E6E-F5E053E51025}" type="parTrans" cxnId="{52D3614C-83E1-42A7-A534-732BF9DD3A13}">
      <dgm:prSet/>
      <dgm:spPr/>
      <dgm:t>
        <a:bodyPr/>
        <a:lstStyle/>
        <a:p>
          <a:endParaRPr lang="pt-BR"/>
        </a:p>
      </dgm:t>
    </dgm:pt>
    <dgm:pt modelId="{04FEB969-0F5A-42FD-8377-2763724D28C1}" type="sibTrans" cxnId="{52D3614C-83E1-42A7-A534-732BF9DD3A13}">
      <dgm:prSet/>
      <dgm:spPr/>
      <dgm:t>
        <a:bodyPr/>
        <a:lstStyle/>
        <a:p>
          <a:endParaRPr lang="pt-BR"/>
        </a:p>
      </dgm:t>
    </dgm:pt>
    <dgm:pt modelId="{CCADE3EA-8484-409D-8687-109A87DE5CCE}">
      <dgm:prSet phldrT="[Texto]"/>
      <dgm:spPr>
        <a:solidFill>
          <a:schemeClr val="bg2">
            <a:lumMod val="25000"/>
            <a:lumOff val="75000"/>
            <a:alpha val="90000"/>
          </a:schemeClr>
        </a:solidFill>
      </dgm:spPr>
      <dgm:t>
        <a:bodyPr/>
        <a:lstStyle/>
        <a:p>
          <a:pPr algn="l"/>
          <a:endParaRPr lang="pt-BR" b="1" dirty="0">
            <a:solidFill>
              <a:schemeClr val="bg1"/>
            </a:solidFill>
          </a:endParaRPr>
        </a:p>
      </dgm:t>
    </dgm:pt>
    <dgm:pt modelId="{F237DE02-879B-49BC-B12D-E11A44F29892}" type="parTrans" cxnId="{ECBF875A-ABEA-43FD-943E-B7D79A0A06CD}">
      <dgm:prSet/>
      <dgm:spPr/>
      <dgm:t>
        <a:bodyPr/>
        <a:lstStyle/>
        <a:p>
          <a:endParaRPr lang="pt-BR"/>
        </a:p>
      </dgm:t>
    </dgm:pt>
    <dgm:pt modelId="{71ED1640-1A2B-4AA5-A6C3-63EA59DA8071}" type="sibTrans" cxnId="{ECBF875A-ABEA-43FD-943E-B7D79A0A06CD}">
      <dgm:prSet/>
      <dgm:spPr/>
      <dgm:t>
        <a:bodyPr/>
        <a:lstStyle/>
        <a:p>
          <a:endParaRPr lang="pt-BR"/>
        </a:p>
      </dgm:t>
    </dgm:pt>
    <dgm:pt modelId="{8E4CA72E-E750-44B1-A7BD-D5B4FA233E9B}">
      <dgm:prSet phldrT="[Texto]"/>
      <dgm:spPr>
        <a:solidFill>
          <a:schemeClr val="bg2">
            <a:lumMod val="25000"/>
            <a:lumOff val="75000"/>
            <a:alpha val="90000"/>
          </a:schemeClr>
        </a:solidFill>
      </dgm:spPr>
      <dgm:t>
        <a:bodyPr/>
        <a:lstStyle/>
        <a:p>
          <a:pPr algn="l"/>
          <a:endParaRPr lang="pt-BR" b="1" dirty="0">
            <a:solidFill>
              <a:schemeClr val="bg1"/>
            </a:solidFill>
          </a:endParaRPr>
        </a:p>
      </dgm:t>
    </dgm:pt>
    <dgm:pt modelId="{7CF49AE0-1884-45C7-918C-FEF042296439}" type="parTrans" cxnId="{D37FD3FA-251B-417A-86B3-7DD2C7DF4648}">
      <dgm:prSet/>
      <dgm:spPr/>
      <dgm:t>
        <a:bodyPr/>
        <a:lstStyle/>
        <a:p>
          <a:endParaRPr lang="pt-BR"/>
        </a:p>
      </dgm:t>
    </dgm:pt>
    <dgm:pt modelId="{4192149B-C8FF-4F48-A7E6-ECB0B695C463}" type="sibTrans" cxnId="{D37FD3FA-251B-417A-86B3-7DD2C7DF4648}">
      <dgm:prSet/>
      <dgm:spPr/>
      <dgm:t>
        <a:bodyPr/>
        <a:lstStyle/>
        <a:p>
          <a:endParaRPr lang="pt-BR"/>
        </a:p>
      </dgm:t>
    </dgm:pt>
    <dgm:pt modelId="{AEF0E9DB-4C9C-4026-BC43-224C08EE3077}">
      <dgm:prSet phldrT="[Texto]"/>
      <dgm:spPr>
        <a:solidFill>
          <a:schemeClr val="bg2">
            <a:lumMod val="25000"/>
            <a:lumOff val="75000"/>
            <a:alpha val="90000"/>
          </a:schemeClr>
        </a:solidFill>
      </dgm:spPr>
      <dgm:t>
        <a:bodyPr/>
        <a:lstStyle/>
        <a:p>
          <a:endParaRPr lang="pt-BR" b="1" dirty="0"/>
        </a:p>
      </dgm:t>
    </dgm:pt>
    <dgm:pt modelId="{4690F3E5-BD88-4356-8E48-0974458A4D1A}" type="parTrans" cxnId="{3ABBDA4A-B004-4074-854F-6AA9C54FACA1}">
      <dgm:prSet/>
      <dgm:spPr/>
      <dgm:t>
        <a:bodyPr/>
        <a:lstStyle/>
        <a:p>
          <a:endParaRPr lang="pt-BR"/>
        </a:p>
      </dgm:t>
    </dgm:pt>
    <dgm:pt modelId="{BC0AE10D-C36C-4F72-B7A8-16374C72FEFB}" type="sibTrans" cxnId="{3ABBDA4A-B004-4074-854F-6AA9C54FACA1}">
      <dgm:prSet/>
      <dgm:spPr/>
      <dgm:t>
        <a:bodyPr/>
        <a:lstStyle/>
        <a:p>
          <a:endParaRPr lang="pt-BR"/>
        </a:p>
      </dgm:t>
    </dgm:pt>
    <dgm:pt modelId="{2451999B-3207-4300-82F3-F718DA094F6C}">
      <dgm:prSet phldrT="[Texto]"/>
      <dgm:spPr>
        <a:solidFill>
          <a:schemeClr val="bg2">
            <a:lumMod val="25000"/>
            <a:lumOff val="75000"/>
            <a:alpha val="90000"/>
          </a:schemeClr>
        </a:solidFill>
      </dgm:spPr>
      <dgm:t>
        <a:bodyPr/>
        <a:lstStyle/>
        <a:p>
          <a:pPr algn="l"/>
          <a:endParaRPr lang="pt-BR" b="1" dirty="0">
            <a:solidFill>
              <a:schemeClr val="bg1"/>
            </a:solidFill>
          </a:endParaRPr>
        </a:p>
      </dgm:t>
    </dgm:pt>
    <dgm:pt modelId="{AE262A57-ADEA-4ABE-9127-53ACF02615C6}" type="parTrans" cxnId="{27EE1B23-DB55-4EA8-829A-0AABBB0A6E4F}">
      <dgm:prSet/>
      <dgm:spPr/>
      <dgm:t>
        <a:bodyPr/>
        <a:lstStyle/>
        <a:p>
          <a:endParaRPr lang="pt-BR"/>
        </a:p>
      </dgm:t>
    </dgm:pt>
    <dgm:pt modelId="{2EFD24A9-D51E-4B91-AEFE-AAA4D90A16C1}" type="sibTrans" cxnId="{27EE1B23-DB55-4EA8-829A-0AABBB0A6E4F}">
      <dgm:prSet/>
      <dgm:spPr/>
      <dgm:t>
        <a:bodyPr/>
        <a:lstStyle/>
        <a:p>
          <a:endParaRPr lang="pt-BR"/>
        </a:p>
      </dgm:t>
    </dgm:pt>
    <dgm:pt modelId="{4DB472EA-6451-49F6-9F70-D1B4E7997AB3}">
      <dgm:prSet phldrT="[Texto]"/>
      <dgm:spPr>
        <a:solidFill>
          <a:schemeClr val="bg2">
            <a:lumMod val="25000"/>
            <a:lumOff val="75000"/>
            <a:alpha val="90000"/>
          </a:schemeClr>
        </a:solidFill>
      </dgm:spPr>
      <dgm:t>
        <a:bodyPr/>
        <a:lstStyle/>
        <a:p>
          <a:pPr algn="l"/>
          <a:r>
            <a:rPr lang="pt-BR" b="1" dirty="0"/>
            <a:t>Múltiplas </a:t>
          </a:r>
          <a:r>
            <a:rPr lang="pt-BR" b="1" dirty="0" err="1"/>
            <a:t>linfonodomegalias</a:t>
          </a:r>
          <a:r>
            <a:rPr lang="pt-BR" b="1" dirty="0"/>
            <a:t> </a:t>
          </a:r>
          <a:r>
            <a:rPr lang="pt-BR" b="1" dirty="0" err="1"/>
            <a:t>mediastinais</a:t>
          </a:r>
          <a:r>
            <a:rPr lang="pt-BR" b="1" dirty="0"/>
            <a:t>, axilares e </a:t>
          </a:r>
          <a:r>
            <a:rPr lang="pt-BR" b="1" dirty="0" err="1"/>
            <a:t>hilares</a:t>
          </a:r>
          <a:r>
            <a:rPr lang="pt-BR" b="1" dirty="0"/>
            <a:t> bilateralmente </a:t>
          </a:r>
          <a:endParaRPr lang="pt-BR" b="1" dirty="0">
            <a:solidFill>
              <a:schemeClr val="bg1"/>
            </a:solidFill>
          </a:endParaRPr>
        </a:p>
      </dgm:t>
    </dgm:pt>
    <dgm:pt modelId="{6B2F8720-3619-4D1D-BA0E-151E5E753220}" type="parTrans" cxnId="{D0804D85-2207-41FF-ACB1-3CD6634F6CA0}">
      <dgm:prSet/>
      <dgm:spPr/>
      <dgm:t>
        <a:bodyPr/>
        <a:lstStyle/>
        <a:p>
          <a:endParaRPr lang="pt-BR"/>
        </a:p>
      </dgm:t>
    </dgm:pt>
    <dgm:pt modelId="{3FE5145A-1E59-4AFF-8EB1-5EA5A899E974}" type="sibTrans" cxnId="{D0804D85-2207-41FF-ACB1-3CD6634F6CA0}">
      <dgm:prSet/>
      <dgm:spPr/>
      <dgm:t>
        <a:bodyPr/>
        <a:lstStyle/>
        <a:p>
          <a:endParaRPr lang="pt-BR"/>
        </a:p>
      </dgm:t>
    </dgm:pt>
    <dgm:pt modelId="{2003302A-990B-4D0C-84AD-5D851EAD9226}">
      <dgm:prSet/>
      <dgm:spPr>
        <a:solidFill>
          <a:schemeClr val="bg2">
            <a:lumMod val="25000"/>
            <a:lumOff val="75000"/>
            <a:alpha val="90000"/>
          </a:schemeClr>
        </a:solidFill>
      </dgm:spPr>
      <dgm:t>
        <a:bodyPr/>
        <a:lstStyle/>
        <a:p>
          <a:r>
            <a:rPr lang="pt-BR" b="1" dirty="0"/>
            <a:t>Parênquima pulmonar sem alterações </a:t>
          </a:r>
          <a:endParaRPr lang="pt-BR" dirty="0"/>
        </a:p>
      </dgm:t>
    </dgm:pt>
    <dgm:pt modelId="{D8D893A2-E35A-4946-BB36-4D1EE283C41A}" type="parTrans" cxnId="{BA565EEF-41D7-4DB6-B225-F91ADD6BEAF5}">
      <dgm:prSet/>
      <dgm:spPr/>
      <dgm:t>
        <a:bodyPr/>
        <a:lstStyle/>
        <a:p>
          <a:endParaRPr lang="pt-BR"/>
        </a:p>
      </dgm:t>
    </dgm:pt>
    <dgm:pt modelId="{57952393-4045-48EE-8241-E5A05BE298A4}" type="sibTrans" cxnId="{BA565EEF-41D7-4DB6-B225-F91ADD6BEAF5}">
      <dgm:prSet/>
      <dgm:spPr/>
      <dgm:t>
        <a:bodyPr/>
        <a:lstStyle/>
        <a:p>
          <a:endParaRPr lang="pt-BR"/>
        </a:p>
      </dgm:t>
    </dgm:pt>
    <dgm:pt modelId="{190942BE-1F94-4D9A-95F6-F4457FC0BAE2}">
      <dgm:prSet phldrT="[Texto]"/>
      <dgm:spPr>
        <a:solidFill>
          <a:schemeClr val="bg2">
            <a:lumMod val="25000"/>
            <a:lumOff val="75000"/>
            <a:alpha val="90000"/>
          </a:schemeClr>
        </a:solidFill>
      </dgm:spPr>
      <dgm:t>
        <a:bodyPr/>
        <a:lstStyle/>
        <a:p>
          <a:pPr algn="l"/>
          <a:endParaRPr lang="pt-BR" dirty="0"/>
        </a:p>
      </dgm:t>
    </dgm:pt>
    <dgm:pt modelId="{00F5D423-9E22-4553-B1DD-38E242B8C2A0}" type="sibTrans" cxnId="{0A515927-568E-4A5A-98CB-C2F2AB741166}">
      <dgm:prSet/>
      <dgm:spPr/>
      <dgm:t>
        <a:bodyPr/>
        <a:lstStyle/>
        <a:p>
          <a:endParaRPr lang="pt-BR"/>
        </a:p>
      </dgm:t>
    </dgm:pt>
    <dgm:pt modelId="{3F46AC28-E060-44FF-9960-59274CD5C91C}" type="parTrans" cxnId="{0A515927-568E-4A5A-98CB-C2F2AB741166}">
      <dgm:prSet/>
      <dgm:spPr/>
      <dgm:t>
        <a:bodyPr/>
        <a:lstStyle/>
        <a:p>
          <a:endParaRPr lang="pt-BR"/>
        </a:p>
      </dgm:t>
    </dgm:pt>
    <dgm:pt modelId="{0DA4722F-11F8-4CF7-9C1C-7E0838D936FF}" type="pres">
      <dgm:prSet presAssocID="{FDD99BE5-6686-4FB2-9DE0-9E482EE22FC7}" presName="Name0" presStyleCnt="0">
        <dgm:presLayoutVars>
          <dgm:dir/>
          <dgm:animLvl val="lvl"/>
          <dgm:resizeHandles val="exact"/>
        </dgm:presLayoutVars>
      </dgm:prSet>
      <dgm:spPr/>
    </dgm:pt>
    <dgm:pt modelId="{7C92C5F0-092A-462F-9087-41CC4D358224}" type="pres">
      <dgm:prSet presAssocID="{73C23737-7CB6-43CC-9047-08F5CFF1347D}" presName="composite" presStyleCnt="0"/>
      <dgm:spPr/>
    </dgm:pt>
    <dgm:pt modelId="{6A51A2DB-6908-4BEB-AFAF-A530C147C483}" type="pres">
      <dgm:prSet presAssocID="{73C23737-7CB6-43CC-9047-08F5CFF1347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80B0E94-DE6C-43BE-901A-B9217128DC7F}" type="pres">
      <dgm:prSet presAssocID="{73C23737-7CB6-43CC-9047-08F5CFF1347D}" presName="desTx" presStyleLbl="alignAccFollowNode1" presStyleIdx="0" presStyleCnt="3">
        <dgm:presLayoutVars>
          <dgm:bulletEnabled val="1"/>
        </dgm:presLayoutVars>
      </dgm:prSet>
      <dgm:spPr/>
    </dgm:pt>
    <dgm:pt modelId="{D8978C35-6A33-4BB0-98D3-88026D33C0BA}" type="pres">
      <dgm:prSet presAssocID="{5A17741E-EA2F-45C5-85BD-440309B4D97F}" presName="space" presStyleCnt="0"/>
      <dgm:spPr/>
    </dgm:pt>
    <dgm:pt modelId="{E8C3261D-4D5E-4767-A50E-2210FB9A3768}" type="pres">
      <dgm:prSet presAssocID="{96237191-954D-4A78-BFEB-227963632E1F}" presName="composite" presStyleCnt="0"/>
      <dgm:spPr/>
    </dgm:pt>
    <dgm:pt modelId="{CF5144E5-5282-4CA7-A613-D4DB3645F64D}" type="pres">
      <dgm:prSet presAssocID="{96237191-954D-4A78-BFEB-227963632E1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4A4B5AD3-E5CE-4F05-A00A-47AE38469A9B}" type="pres">
      <dgm:prSet presAssocID="{96237191-954D-4A78-BFEB-227963632E1F}" presName="desTx" presStyleLbl="alignAccFollowNode1" presStyleIdx="1" presStyleCnt="3">
        <dgm:presLayoutVars>
          <dgm:bulletEnabled val="1"/>
        </dgm:presLayoutVars>
      </dgm:prSet>
      <dgm:spPr/>
    </dgm:pt>
    <dgm:pt modelId="{12D7C9F2-5A3C-458C-86FC-C17C3825196E}" type="pres">
      <dgm:prSet presAssocID="{80EE8975-0C9A-4523-B4A8-757B7EBDC78C}" presName="space" presStyleCnt="0"/>
      <dgm:spPr/>
    </dgm:pt>
    <dgm:pt modelId="{6213AEA5-C036-43FA-B7BB-4C8E5BE8825E}" type="pres">
      <dgm:prSet presAssocID="{A4969AF4-9057-40E5-8DA0-4C18EE39B56F}" presName="composite" presStyleCnt="0"/>
      <dgm:spPr/>
    </dgm:pt>
    <dgm:pt modelId="{AEC89036-C451-4CBB-96D4-A193F8E2382F}" type="pres">
      <dgm:prSet presAssocID="{A4969AF4-9057-40E5-8DA0-4C18EE39B56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606D5D6C-0E06-493E-95CE-13BDD640041F}" type="pres">
      <dgm:prSet presAssocID="{A4969AF4-9057-40E5-8DA0-4C18EE39B56F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672B602-CA58-4FA0-BBA4-3016A3A3A4C0}" type="presOf" srcId="{96237191-954D-4A78-BFEB-227963632E1F}" destId="{CF5144E5-5282-4CA7-A613-D4DB3645F64D}" srcOrd="0" destOrd="0" presId="urn:microsoft.com/office/officeart/2005/8/layout/hList1"/>
    <dgm:cxn modelId="{374C370A-6311-4817-93CE-D537DE3B8F7E}" srcId="{73C23737-7CB6-43CC-9047-08F5CFF1347D}" destId="{0166E7AC-40BC-4F76-80BE-D5F0C6E02289}" srcOrd="1" destOrd="0" parTransId="{C7A7DCEF-40A1-481E-A25A-C8DD51847148}" sibTransId="{AB3FC535-DE91-48AD-879D-A045AFC16F9A}"/>
    <dgm:cxn modelId="{0F88C20A-C184-4D84-B4C8-D91E20C2AB5D}" type="presOf" srcId="{2003302A-990B-4D0C-84AD-5D851EAD9226}" destId="{4A4B5AD3-E5CE-4F05-A00A-47AE38469A9B}" srcOrd="0" destOrd="2" presId="urn:microsoft.com/office/officeart/2005/8/layout/hList1"/>
    <dgm:cxn modelId="{27EE1B23-DB55-4EA8-829A-0AABBB0A6E4F}" srcId="{96237191-954D-4A78-BFEB-227963632E1F}" destId="{2451999B-3207-4300-82F3-F718DA094F6C}" srcOrd="3" destOrd="0" parTransId="{AE262A57-ADEA-4ABE-9127-53ACF02615C6}" sibTransId="{2EFD24A9-D51E-4B91-AEFE-AAA4D90A16C1}"/>
    <dgm:cxn modelId="{B614D826-F737-429C-A27F-EF5278AE0E4E}" type="presOf" srcId="{AEF0E9DB-4C9C-4026-BC43-224C08EE3077}" destId="{606D5D6C-0E06-493E-95CE-13BDD640041F}" srcOrd="0" destOrd="0" presId="urn:microsoft.com/office/officeart/2005/8/layout/hList1"/>
    <dgm:cxn modelId="{0A515927-568E-4A5A-98CB-C2F2AB741166}" srcId="{73C23737-7CB6-43CC-9047-08F5CFF1347D}" destId="{190942BE-1F94-4D9A-95F6-F4457FC0BAE2}" srcOrd="2" destOrd="0" parTransId="{3F46AC28-E060-44FF-9960-59274CD5C91C}" sibTransId="{00F5D423-9E22-4553-B1DD-38E242B8C2A0}"/>
    <dgm:cxn modelId="{75D2B632-5DB4-4F6E-8E33-501996BA68F4}" type="presOf" srcId="{8E4CA72E-E750-44B1-A7BD-D5B4FA233E9B}" destId="{4A4B5AD3-E5CE-4F05-A00A-47AE38469A9B}" srcOrd="0" destOrd="0" presId="urn:microsoft.com/office/officeart/2005/8/layout/hList1"/>
    <dgm:cxn modelId="{56CB5538-AA88-459C-8BF2-D1A8EE346154}" type="presOf" srcId="{4DB472EA-6451-49F6-9F70-D1B4E7997AB3}" destId="{4A4B5AD3-E5CE-4F05-A00A-47AE38469A9B}" srcOrd="0" destOrd="1" presId="urn:microsoft.com/office/officeart/2005/8/layout/hList1"/>
    <dgm:cxn modelId="{BD0BA938-3A75-493F-8A28-9E3B4F0CE2BA}" srcId="{FDD99BE5-6686-4FB2-9DE0-9E482EE22FC7}" destId="{A4969AF4-9057-40E5-8DA0-4C18EE39B56F}" srcOrd="2" destOrd="0" parTransId="{2B3E60FD-057B-48E1-BDB2-2409C8065939}" sibTransId="{36D4AADD-CF91-43D7-AE09-196F2D8F3B97}"/>
    <dgm:cxn modelId="{45B9573B-EAF9-4739-A537-392379852645}" srcId="{FDD99BE5-6686-4FB2-9DE0-9E482EE22FC7}" destId="{96237191-954D-4A78-BFEB-227963632E1F}" srcOrd="1" destOrd="0" parTransId="{8DFE152D-3906-4018-BE80-F504FCCCDAEB}" sibTransId="{80EE8975-0C9A-4523-B4A8-757B7EBDC78C}"/>
    <dgm:cxn modelId="{3ABBDA4A-B004-4074-854F-6AA9C54FACA1}" srcId="{A4969AF4-9057-40E5-8DA0-4C18EE39B56F}" destId="{AEF0E9DB-4C9C-4026-BC43-224C08EE3077}" srcOrd="0" destOrd="0" parTransId="{4690F3E5-BD88-4356-8E48-0974458A4D1A}" sibTransId="{BC0AE10D-C36C-4F72-B7A8-16374C72FEFB}"/>
    <dgm:cxn modelId="{39F7F46B-E0A5-42C4-9AE0-A032569B701C}" type="presOf" srcId="{81E613AB-0CBF-4A52-8F6A-C528D78EE6AF}" destId="{606D5D6C-0E06-493E-95CE-13BDD640041F}" srcOrd="0" destOrd="1" presId="urn:microsoft.com/office/officeart/2005/8/layout/hList1"/>
    <dgm:cxn modelId="{52D3614C-83E1-42A7-A534-732BF9DD3A13}" srcId="{A4969AF4-9057-40E5-8DA0-4C18EE39B56F}" destId="{81E613AB-0CBF-4A52-8F6A-C528D78EE6AF}" srcOrd="1" destOrd="0" parTransId="{36BD0CD4-CDC5-402C-9E6E-F5E053E51025}" sibTransId="{04FEB969-0F5A-42FD-8377-2763724D28C1}"/>
    <dgm:cxn modelId="{C8395472-8489-420A-907A-9DC3B4102D10}" type="presOf" srcId="{2451999B-3207-4300-82F3-F718DA094F6C}" destId="{4A4B5AD3-E5CE-4F05-A00A-47AE38469A9B}" srcOrd="0" destOrd="3" presId="urn:microsoft.com/office/officeart/2005/8/layout/hList1"/>
    <dgm:cxn modelId="{E4CDBD74-9A67-4507-94B6-087F2D7269CD}" type="presOf" srcId="{FDD99BE5-6686-4FB2-9DE0-9E482EE22FC7}" destId="{0DA4722F-11F8-4CF7-9C1C-7E0838D936FF}" srcOrd="0" destOrd="0" presId="urn:microsoft.com/office/officeart/2005/8/layout/hList1"/>
    <dgm:cxn modelId="{6F9CA075-E9FA-4116-86DF-DDA05069A43D}" type="presOf" srcId="{A4969AF4-9057-40E5-8DA0-4C18EE39B56F}" destId="{AEC89036-C451-4CBB-96D4-A193F8E2382F}" srcOrd="0" destOrd="0" presId="urn:microsoft.com/office/officeart/2005/8/layout/hList1"/>
    <dgm:cxn modelId="{ECBF875A-ABEA-43FD-943E-B7D79A0A06CD}" srcId="{73C23737-7CB6-43CC-9047-08F5CFF1347D}" destId="{CCADE3EA-8484-409D-8687-109A87DE5CCE}" srcOrd="0" destOrd="0" parTransId="{F237DE02-879B-49BC-B12D-E11A44F29892}" sibTransId="{71ED1640-1A2B-4AA5-A6C3-63EA59DA8071}"/>
    <dgm:cxn modelId="{D0804D85-2207-41FF-ACB1-3CD6634F6CA0}" srcId="{96237191-954D-4A78-BFEB-227963632E1F}" destId="{4DB472EA-6451-49F6-9F70-D1B4E7997AB3}" srcOrd="1" destOrd="0" parTransId="{6B2F8720-3619-4D1D-BA0E-151E5E753220}" sibTransId="{3FE5145A-1E59-4AFF-8EB1-5EA5A899E974}"/>
    <dgm:cxn modelId="{67EA6E98-E43D-4BFE-866E-97AF8B1A52A7}" type="presOf" srcId="{0166E7AC-40BC-4F76-80BE-D5F0C6E02289}" destId="{B80B0E94-DE6C-43BE-901A-B9217128DC7F}" srcOrd="0" destOrd="1" presId="urn:microsoft.com/office/officeart/2005/8/layout/hList1"/>
    <dgm:cxn modelId="{CE114E9F-0645-462C-AB79-E14D78B2934D}" srcId="{FDD99BE5-6686-4FB2-9DE0-9E482EE22FC7}" destId="{73C23737-7CB6-43CC-9047-08F5CFF1347D}" srcOrd="0" destOrd="0" parTransId="{DBC4B357-4ED1-4639-918D-A44E2F8F0F11}" sibTransId="{5A17741E-EA2F-45C5-85BD-440309B4D97F}"/>
    <dgm:cxn modelId="{6270A2CD-54A5-4CB9-91FC-80A08AFB5560}" type="presOf" srcId="{190942BE-1F94-4D9A-95F6-F4457FC0BAE2}" destId="{B80B0E94-DE6C-43BE-901A-B9217128DC7F}" srcOrd="0" destOrd="2" presId="urn:microsoft.com/office/officeart/2005/8/layout/hList1"/>
    <dgm:cxn modelId="{48684ED5-FC1D-4028-A048-731D5D3C8436}" type="presOf" srcId="{73C23737-7CB6-43CC-9047-08F5CFF1347D}" destId="{6A51A2DB-6908-4BEB-AFAF-A530C147C483}" srcOrd="0" destOrd="0" presId="urn:microsoft.com/office/officeart/2005/8/layout/hList1"/>
    <dgm:cxn modelId="{BA565EEF-41D7-4DB6-B225-F91ADD6BEAF5}" srcId="{96237191-954D-4A78-BFEB-227963632E1F}" destId="{2003302A-990B-4D0C-84AD-5D851EAD9226}" srcOrd="2" destOrd="0" parTransId="{D8D893A2-E35A-4946-BB36-4D1EE283C41A}" sibTransId="{57952393-4045-48EE-8241-E5A05BE298A4}"/>
    <dgm:cxn modelId="{F4904AEF-11CC-4AAA-B08D-CAB637F3D855}" type="presOf" srcId="{CCADE3EA-8484-409D-8687-109A87DE5CCE}" destId="{B80B0E94-DE6C-43BE-901A-B9217128DC7F}" srcOrd="0" destOrd="0" presId="urn:microsoft.com/office/officeart/2005/8/layout/hList1"/>
    <dgm:cxn modelId="{D37FD3FA-251B-417A-86B3-7DD2C7DF4648}" srcId="{96237191-954D-4A78-BFEB-227963632E1F}" destId="{8E4CA72E-E750-44B1-A7BD-D5B4FA233E9B}" srcOrd="0" destOrd="0" parTransId="{7CF49AE0-1884-45C7-918C-FEF042296439}" sibTransId="{4192149B-C8FF-4F48-A7E6-ECB0B695C463}"/>
    <dgm:cxn modelId="{2609D93F-E714-446D-BFFC-6130F0DC4A4B}" type="presParOf" srcId="{0DA4722F-11F8-4CF7-9C1C-7E0838D936FF}" destId="{7C92C5F0-092A-462F-9087-41CC4D358224}" srcOrd="0" destOrd="0" presId="urn:microsoft.com/office/officeart/2005/8/layout/hList1"/>
    <dgm:cxn modelId="{6563E698-5DE6-4B04-8773-E401810F84D3}" type="presParOf" srcId="{7C92C5F0-092A-462F-9087-41CC4D358224}" destId="{6A51A2DB-6908-4BEB-AFAF-A530C147C483}" srcOrd="0" destOrd="0" presId="urn:microsoft.com/office/officeart/2005/8/layout/hList1"/>
    <dgm:cxn modelId="{068A5816-4E09-4116-948E-7BAECABC116C}" type="presParOf" srcId="{7C92C5F0-092A-462F-9087-41CC4D358224}" destId="{B80B0E94-DE6C-43BE-901A-B9217128DC7F}" srcOrd="1" destOrd="0" presId="urn:microsoft.com/office/officeart/2005/8/layout/hList1"/>
    <dgm:cxn modelId="{93B42320-D949-479C-B4F8-E82BFB8CF2C2}" type="presParOf" srcId="{0DA4722F-11F8-4CF7-9C1C-7E0838D936FF}" destId="{D8978C35-6A33-4BB0-98D3-88026D33C0BA}" srcOrd="1" destOrd="0" presId="urn:microsoft.com/office/officeart/2005/8/layout/hList1"/>
    <dgm:cxn modelId="{462AC14F-ECC5-4985-AB87-6913BC4103D7}" type="presParOf" srcId="{0DA4722F-11F8-4CF7-9C1C-7E0838D936FF}" destId="{E8C3261D-4D5E-4767-A50E-2210FB9A3768}" srcOrd="2" destOrd="0" presId="urn:microsoft.com/office/officeart/2005/8/layout/hList1"/>
    <dgm:cxn modelId="{D207D79F-C788-451B-9C0E-3D9AF2D1B202}" type="presParOf" srcId="{E8C3261D-4D5E-4767-A50E-2210FB9A3768}" destId="{CF5144E5-5282-4CA7-A613-D4DB3645F64D}" srcOrd="0" destOrd="0" presId="urn:microsoft.com/office/officeart/2005/8/layout/hList1"/>
    <dgm:cxn modelId="{B3831B69-223C-4CE9-8323-914052AF70BA}" type="presParOf" srcId="{E8C3261D-4D5E-4767-A50E-2210FB9A3768}" destId="{4A4B5AD3-E5CE-4F05-A00A-47AE38469A9B}" srcOrd="1" destOrd="0" presId="urn:microsoft.com/office/officeart/2005/8/layout/hList1"/>
    <dgm:cxn modelId="{17D9109E-710C-40EB-921E-5193E72EDD2D}" type="presParOf" srcId="{0DA4722F-11F8-4CF7-9C1C-7E0838D936FF}" destId="{12D7C9F2-5A3C-458C-86FC-C17C3825196E}" srcOrd="3" destOrd="0" presId="urn:microsoft.com/office/officeart/2005/8/layout/hList1"/>
    <dgm:cxn modelId="{252AE2C4-D80B-4051-B86F-5912643C73E9}" type="presParOf" srcId="{0DA4722F-11F8-4CF7-9C1C-7E0838D936FF}" destId="{6213AEA5-C036-43FA-B7BB-4C8E5BE8825E}" srcOrd="4" destOrd="0" presId="urn:microsoft.com/office/officeart/2005/8/layout/hList1"/>
    <dgm:cxn modelId="{57F5AC22-B2DE-40C8-8B7C-D44199E7A643}" type="presParOf" srcId="{6213AEA5-C036-43FA-B7BB-4C8E5BE8825E}" destId="{AEC89036-C451-4CBB-96D4-A193F8E2382F}" srcOrd="0" destOrd="0" presId="urn:microsoft.com/office/officeart/2005/8/layout/hList1"/>
    <dgm:cxn modelId="{5053450B-27F0-4C17-8988-175D45A066C1}" type="presParOf" srcId="{6213AEA5-C036-43FA-B7BB-4C8E5BE8825E}" destId="{606D5D6C-0E06-493E-95CE-13BDD640041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72700F-E676-4972-9DA2-9AA5B145C3FE}" type="doc">
      <dgm:prSet loTypeId="urn:microsoft.com/office/officeart/2005/8/layout/matrix1" loCatId="matrix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B1C2592E-6DC7-4C42-AEC9-0233BC567FE8}">
      <dgm:prSet phldrT="[Texto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pt-BR" sz="2000" b="1" dirty="0">
              <a:solidFill>
                <a:schemeClr val="tx1"/>
              </a:solidFill>
            </a:rPr>
            <a:t>CLÍNICA</a:t>
          </a:r>
          <a:endParaRPr lang="pt-BR" sz="2500" b="1" dirty="0">
            <a:solidFill>
              <a:schemeClr val="tx1"/>
            </a:solidFill>
          </a:endParaRPr>
        </a:p>
      </dgm:t>
    </dgm:pt>
    <dgm:pt modelId="{19BD2C37-BAF4-4463-AF4F-0B80FEA88A2F}" type="parTrans" cxnId="{325133CD-F24F-46C0-A545-5602D60DBCD4}">
      <dgm:prSet/>
      <dgm:spPr/>
      <dgm:t>
        <a:bodyPr/>
        <a:lstStyle/>
        <a:p>
          <a:endParaRPr lang="pt-BR"/>
        </a:p>
      </dgm:t>
    </dgm:pt>
    <dgm:pt modelId="{BB6593E4-9537-41F3-8E62-7918DB3CDD26}" type="sibTrans" cxnId="{325133CD-F24F-46C0-A545-5602D60DBCD4}">
      <dgm:prSet/>
      <dgm:spPr/>
      <dgm:t>
        <a:bodyPr/>
        <a:lstStyle/>
        <a:p>
          <a:endParaRPr lang="pt-BR"/>
        </a:p>
      </dgm:t>
    </dgm:pt>
    <dgm:pt modelId="{50F31F4A-A920-4060-9A4F-CDDD57BBFB23}">
      <dgm:prSet phldrT="[Texto]" custT="1"/>
      <dgm:spPr/>
      <dgm:t>
        <a:bodyPr/>
        <a:lstStyle/>
        <a:p>
          <a:endParaRPr lang="pt-PT" sz="1200" dirty="0">
            <a:solidFill>
              <a:schemeClr val="tx1"/>
            </a:solidFill>
          </a:endParaRPr>
        </a:p>
        <a:p>
          <a:r>
            <a:rPr lang="pt-PT" sz="1400" b="0" dirty="0">
              <a:solidFill>
                <a:schemeClr val="tx1"/>
              </a:solidFill>
            </a:rPr>
            <a:t>Linfonodomegalia é a manifestação mais comum. Um terço dos pacientes tem sintomas B (febre, sudorese noturna e perda ponderal)</a:t>
          </a:r>
          <a:endParaRPr lang="pt-BR" sz="1400" b="0" dirty="0">
            <a:solidFill>
              <a:schemeClr val="tx1"/>
            </a:solidFill>
          </a:endParaRPr>
        </a:p>
      </dgm:t>
    </dgm:pt>
    <dgm:pt modelId="{EA5F9B40-6555-4DD1-BF9A-02756D42D213}" type="parTrans" cxnId="{94A67A46-C9F1-4F6E-9B39-9D49CABCB00D}">
      <dgm:prSet/>
      <dgm:spPr/>
      <dgm:t>
        <a:bodyPr/>
        <a:lstStyle/>
        <a:p>
          <a:endParaRPr lang="pt-BR"/>
        </a:p>
      </dgm:t>
    </dgm:pt>
    <dgm:pt modelId="{1901E604-0A98-4727-8468-20FCC8F9A722}" type="sibTrans" cxnId="{94A67A46-C9F1-4F6E-9B39-9D49CABCB00D}">
      <dgm:prSet/>
      <dgm:spPr/>
      <dgm:t>
        <a:bodyPr/>
        <a:lstStyle/>
        <a:p>
          <a:endParaRPr lang="pt-BR"/>
        </a:p>
      </dgm:t>
    </dgm:pt>
    <dgm:pt modelId="{9067251A-28BC-4579-997C-31507CB1A1DF}">
      <dgm:prSet phldrT="[Texto]" custT="1"/>
      <dgm:spPr/>
      <dgm:t>
        <a:bodyPr/>
        <a:lstStyle/>
        <a:p>
          <a:pPr algn="ctr"/>
          <a:endParaRPr lang="pt-PT" sz="1400" b="1" dirty="0">
            <a:solidFill>
              <a:schemeClr val="tx1"/>
            </a:solidFill>
          </a:endParaRPr>
        </a:p>
        <a:p>
          <a:pPr algn="ctr"/>
          <a:endParaRPr lang="pt-PT" sz="1600" b="1" dirty="0">
            <a:solidFill>
              <a:schemeClr val="tx1"/>
            </a:solidFill>
          </a:endParaRPr>
        </a:p>
        <a:p>
          <a:pPr algn="ctr"/>
          <a:r>
            <a:rPr lang="pt-PT" sz="1600" b="1" dirty="0">
              <a:solidFill>
                <a:schemeClr val="tx1"/>
              </a:solidFill>
            </a:rPr>
            <a:t>Prurido</a:t>
          </a:r>
          <a:r>
            <a:rPr lang="pt-PT" sz="1600" b="0" dirty="0">
              <a:solidFill>
                <a:schemeClr val="tx1"/>
              </a:solidFill>
            </a:rPr>
            <a:t>, hiperpigmentação, urticária, eritrodermia</a:t>
          </a:r>
        </a:p>
        <a:p>
          <a:pPr algn="ctr"/>
          <a:r>
            <a:rPr lang="pt-PT" sz="1600" b="0" dirty="0">
              <a:solidFill>
                <a:schemeClr val="tx1"/>
              </a:solidFill>
            </a:rPr>
            <a:t> (17-53%)</a:t>
          </a:r>
          <a:endParaRPr lang="pt-BR" sz="1600" b="0" dirty="0">
            <a:solidFill>
              <a:schemeClr val="tx1"/>
            </a:solidFill>
          </a:endParaRPr>
        </a:p>
        <a:p>
          <a:pPr algn="ctr"/>
          <a:endParaRPr lang="pt-BR" sz="1300" b="1" dirty="0">
            <a:solidFill>
              <a:schemeClr val="tx1"/>
            </a:solidFill>
          </a:endParaRPr>
        </a:p>
      </dgm:t>
    </dgm:pt>
    <dgm:pt modelId="{71BDE65E-168F-4E71-8595-C1E24C5BD6F4}" type="parTrans" cxnId="{AD1F61C6-1427-43E1-850E-41684AD6C7C8}">
      <dgm:prSet/>
      <dgm:spPr/>
      <dgm:t>
        <a:bodyPr/>
        <a:lstStyle/>
        <a:p>
          <a:endParaRPr lang="pt-BR"/>
        </a:p>
      </dgm:t>
    </dgm:pt>
    <dgm:pt modelId="{75323D8A-1686-4133-AE49-F15B2EAFF65A}" type="sibTrans" cxnId="{AD1F61C6-1427-43E1-850E-41684AD6C7C8}">
      <dgm:prSet/>
      <dgm:spPr/>
      <dgm:t>
        <a:bodyPr/>
        <a:lstStyle/>
        <a:p>
          <a:endParaRPr lang="pt-BR"/>
        </a:p>
      </dgm:t>
    </dgm:pt>
    <dgm:pt modelId="{AACA6DD2-8BBC-4E3E-82C5-5D5AF9DBD9EA}">
      <dgm:prSet phldrT="[Texto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pt-BR" sz="1600" b="0" dirty="0">
              <a:solidFill>
                <a:schemeClr val="tx1"/>
              </a:solidFill>
            </a:rPr>
            <a:t>Infiltração tumoral direta da pele é extremamente raro </a:t>
          </a:r>
        </a:p>
        <a:p>
          <a:r>
            <a:rPr lang="pt-BR" sz="1600" b="0" dirty="0">
              <a:solidFill>
                <a:schemeClr val="tx1"/>
              </a:solidFill>
            </a:rPr>
            <a:t>(</a:t>
          </a:r>
          <a:r>
            <a:rPr lang="pt-PT" sz="1600" b="0" dirty="0">
              <a:solidFill>
                <a:schemeClr val="tx1"/>
              </a:solidFill>
            </a:rPr>
            <a:t>0,5-3,4%)</a:t>
          </a:r>
          <a:endParaRPr lang="pt-BR" sz="1600" b="0" dirty="0">
            <a:solidFill>
              <a:schemeClr val="tx1"/>
            </a:solidFill>
          </a:endParaRPr>
        </a:p>
      </dgm:t>
    </dgm:pt>
    <dgm:pt modelId="{CFD07242-A214-41F3-94E2-E6F4F8403176}" type="parTrans" cxnId="{FC584211-CA2E-4038-8EEC-FD504D8D0028}">
      <dgm:prSet/>
      <dgm:spPr/>
      <dgm:t>
        <a:bodyPr/>
        <a:lstStyle/>
        <a:p>
          <a:endParaRPr lang="pt-BR"/>
        </a:p>
      </dgm:t>
    </dgm:pt>
    <dgm:pt modelId="{383A97EC-696A-46C0-84CD-B634B61BFA5C}" type="sibTrans" cxnId="{FC584211-CA2E-4038-8EEC-FD504D8D0028}">
      <dgm:prSet/>
      <dgm:spPr/>
      <dgm:t>
        <a:bodyPr/>
        <a:lstStyle/>
        <a:p>
          <a:endParaRPr lang="pt-BR"/>
        </a:p>
      </dgm:t>
    </dgm:pt>
    <dgm:pt modelId="{3ED3FAC1-B3C3-44B1-B910-C66C13FB99D5}">
      <dgm:prSet phldrT="[Texto]" custT="1"/>
      <dgm:spPr/>
      <dgm:t>
        <a:bodyPr/>
        <a:lstStyle/>
        <a:p>
          <a:r>
            <a:rPr lang="pt-PT" sz="1600" b="0" dirty="0"/>
            <a:t>Placas, nódulos, pápulas e úlceras</a:t>
          </a:r>
          <a:endParaRPr lang="pt-BR" sz="1600" b="0" dirty="0"/>
        </a:p>
      </dgm:t>
    </dgm:pt>
    <dgm:pt modelId="{5A86D233-0E4B-436A-8D9C-2524176CECC3}" type="parTrans" cxnId="{9ACD9D49-E016-4076-BD04-FAE38C7AA0BA}">
      <dgm:prSet/>
      <dgm:spPr/>
      <dgm:t>
        <a:bodyPr/>
        <a:lstStyle/>
        <a:p>
          <a:endParaRPr lang="pt-BR"/>
        </a:p>
      </dgm:t>
    </dgm:pt>
    <dgm:pt modelId="{51DDA6A1-EC84-4039-824C-9F9E2F32A43E}" type="sibTrans" cxnId="{9ACD9D49-E016-4076-BD04-FAE38C7AA0BA}">
      <dgm:prSet/>
      <dgm:spPr/>
      <dgm:t>
        <a:bodyPr/>
        <a:lstStyle/>
        <a:p>
          <a:endParaRPr lang="pt-BR"/>
        </a:p>
      </dgm:t>
    </dgm:pt>
    <dgm:pt modelId="{35F49D34-1601-4128-AE53-49336FE869F4}" type="pres">
      <dgm:prSet presAssocID="{4272700F-E676-4972-9DA2-9AA5B145C3F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224E4DC-2229-4AAF-B7A1-0A8C528DD0C5}" type="pres">
      <dgm:prSet presAssocID="{4272700F-E676-4972-9DA2-9AA5B145C3FE}" presName="matrix" presStyleCnt="0"/>
      <dgm:spPr/>
    </dgm:pt>
    <dgm:pt modelId="{89BD57B9-758E-426A-92CE-E7091B8150FA}" type="pres">
      <dgm:prSet presAssocID="{4272700F-E676-4972-9DA2-9AA5B145C3FE}" presName="tile1" presStyleLbl="node1" presStyleIdx="0" presStyleCnt="4"/>
      <dgm:spPr/>
    </dgm:pt>
    <dgm:pt modelId="{191BC19C-53D1-43C0-A810-8DDF2812CBEB}" type="pres">
      <dgm:prSet presAssocID="{4272700F-E676-4972-9DA2-9AA5B145C3F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F843FAE-F999-425B-B522-29A975EAD301}" type="pres">
      <dgm:prSet presAssocID="{4272700F-E676-4972-9DA2-9AA5B145C3FE}" presName="tile2" presStyleLbl="node1" presStyleIdx="1" presStyleCnt="4"/>
      <dgm:spPr/>
    </dgm:pt>
    <dgm:pt modelId="{6840A438-BE76-4E0B-8054-FB5844F6AA4D}" type="pres">
      <dgm:prSet presAssocID="{4272700F-E676-4972-9DA2-9AA5B145C3F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403F0FE-D974-4F6A-896B-9BB2C7CF041F}" type="pres">
      <dgm:prSet presAssocID="{4272700F-E676-4972-9DA2-9AA5B145C3FE}" presName="tile3" presStyleLbl="node1" presStyleIdx="2" presStyleCnt="4"/>
      <dgm:spPr/>
    </dgm:pt>
    <dgm:pt modelId="{893F8ED4-CCCB-4F9F-860D-17C2A7EDCCC0}" type="pres">
      <dgm:prSet presAssocID="{4272700F-E676-4972-9DA2-9AA5B145C3F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B4410A2-49E3-4FBB-866D-43BFD755C635}" type="pres">
      <dgm:prSet presAssocID="{4272700F-E676-4972-9DA2-9AA5B145C3FE}" presName="tile4" presStyleLbl="node1" presStyleIdx="3" presStyleCnt="4" custLinFactNeighborX="-679" custLinFactNeighborY="17759"/>
      <dgm:spPr/>
    </dgm:pt>
    <dgm:pt modelId="{C0503293-D16C-4863-9F56-4BC292FA06DE}" type="pres">
      <dgm:prSet presAssocID="{4272700F-E676-4972-9DA2-9AA5B145C3F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E5457715-EC22-48DE-A830-09BDDEA29044}" type="pres">
      <dgm:prSet presAssocID="{4272700F-E676-4972-9DA2-9AA5B145C3FE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0D987B04-A7DA-4395-BB47-C78C1CD5706D}" type="presOf" srcId="{AACA6DD2-8BBC-4E3E-82C5-5D5AF9DBD9EA}" destId="{893F8ED4-CCCB-4F9F-860D-17C2A7EDCCC0}" srcOrd="1" destOrd="0" presId="urn:microsoft.com/office/officeart/2005/8/layout/matrix1"/>
    <dgm:cxn modelId="{FC584211-CA2E-4038-8EEC-FD504D8D0028}" srcId="{B1C2592E-6DC7-4C42-AEC9-0233BC567FE8}" destId="{AACA6DD2-8BBC-4E3E-82C5-5D5AF9DBD9EA}" srcOrd="2" destOrd="0" parTransId="{CFD07242-A214-41F3-94E2-E6F4F8403176}" sibTransId="{383A97EC-696A-46C0-84CD-B634B61BFA5C}"/>
    <dgm:cxn modelId="{CF7B1913-A6E4-48A0-B1F8-A529B904BB79}" type="presOf" srcId="{3ED3FAC1-B3C3-44B1-B910-C66C13FB99D5}" destId="{0B4410A2-49E3-4FBB-866D-43BFD755C635}" srcOrd="0" destOrd="0" presId="urn:microsoft.com/office/officeart/2005/8/layout/matrix1"/>
    <dgm:cxn modelId="{44C1A742-3428-411D-9C2F-0E60603FEEE0}" type="presOf" srcId="{B1C2592E-6DC7-4C42-AEC9-0233BC567FE8}" destId="{E5457715-EC22-48DE-A830-09BDDEA29044}" srcOrd="0" destOrd="0" presId="urn:microsoft.com/office/officeart/2005/8/layout/matrix1"/>
    <dgm:cxn modelId="{94A67A46-C9F1-4F6E-9B39-9D49CABCB00D}" srcId="{B1C2592E-6DC7-4C42-AEC9-0233BC567FE8}" destId="{50F31F4A-A920-4060-9A4F-CDDD57BBFB23}" srcOrd="0" destOrd="0" parTransId="{EA5F9B40-6555-4DD1-BF9A-02756D42D213}" sibTransId="{1901E604-0A98-4727-8468-20FCC8F9A722}"/>
    <dgm:cxn modelId="{9ACD9D49-E016-4076-BD04-FAE38C7AA0BA}" srcId="{B1C2592E-6DC7-4C42-AEC9-0233BC567FE8}" destId="{3ED3FAC1-B3C3-44B1-B910-C66C13FB99D5}" srcOrd="3" destOrd="0" parTransId="{5A86D233-0E4B-436A-8D9C-2524176CECC3}" sibTransId="{51DDA6A1-EC84-4039-824C-9F9E2F32A43E}"/>
    <dgm:cxn modelId="{0758EC8F-652C-4536-A6BE-BCFB492C9C5E}" type="presOf" srcId="{9067251A-28BC-4579-997C-31507CB1A1DF}" destId="{CF843FAE-F999-425B-B522-29A975EAD301}" srcOrd="0" destOrd="0" presId="urn:microsoft.com/office/officeart/2005/8/layout/matrix1"/>
    <dgm:cxn modelId="{F11F4597-4E37-4E72-BD0E-F61CC4A290E7}" type="presOf" srcId="{50F31F4A-A920-4060-9A4F-CDDD57BBFB23}" destId="{191BC19C-53D1-43C0-A810-8DDF2812CBEB}" srcOrd="1" destOrd="0" presId="urn:microsoft.com/office/officeart/2005/8/layout/matrix1"/>
    <dgm:cxn modelId="{E047BAA1-BF36-4A2D-AC1F-E1B191D7B518}" type="presOf" srcId="{3ED3FAC1-B3C3-44B1-B910-C66C13FB99D5}" destId="{C0503293-D16C-4863-9F56-4BC292FA06DE}" srcOrd="1" destOrd="0" presId="urn:microsoft.com/office/officeart/2005/8/layout/matrix1"/>
    <dgm:cxn modelId="{3EF79CB1-7181-479C-8733-A725D3DB1B73}" type="presOf" srcId="{50F31F4A-A920-4060-9A4F-CDDD57BBFB23}" destId="{89BD57B9-758E-426A-92CE-E7091B8150FA}" srcOrd="0" destOrd="0" presId="urn:microsoft.com/office/officeart/2005/8/layout/matrix1"/>
    <dgm:cxn modelId="{2EA53DC1-9F4C-4D68-AD4B-EBCCC1D6C4DE}" type="presOf" srcId="{9067251A-28BC-4579-997C-31507CB1A1DF}" destId="{6840A438-BE76-4E0B-8054-FB5844F6AA4D}" srcOrd="1" destOrd="0" presId="urn:microsoft.com/office/officeart/2005/8/layout/matrix1"/>
    <dgm:cxn modelId="{AD1F61C6-1427-43E1-850E-41684AD6C7C8}" srcId="{B1C2592E-6DC7-4C42-AEC9-0233BC567FE8}" destId="{9067251A-28BC-4579-997C-31507CB1A1DF}" srcOrd="1" destOrd="0" parTransId="{71BDE65E-168F-4E71-8595-C1E24C5BD6F4}" sibTransId="{75323D8A-1686-4133-AE49-F15B2EAFF65A}"/>
    <dgm:cxn modelId="{325133CD-F24F-46C0-A545-5602D60DBCD4}" srcId="{4272700F-E676-4972-9DA2-9AA5B145C3FE}" destId="{B1C2592E-6DC7-4C42-AEC9-0233BC567FE8}" srcOrd="0" destOrd="0" parTransId="{19BD2C37-BAF4-4463-AF4F-0B80FEA88A2F}" sibTransId="{BB6593E4-9537-41F3-8E62-7918DB3CDD26}"/>
    <dgm:cxn modelId="{F83744D2-2359-421C-92CF-D88F08944244}" type="presOf" srcId="{AACA6DD2-8BBC-4E3E-82C5-5D5AF9DBD9EA}" destId="{9403F0FE-D974-4F6A-896B-9BB2C7CF041F}" srcOrd="0" destOrd="0" presId="urn:microsoft.com/office/officeart/2005/8/layout/matrix1"/>
    <dgm:cxn modelId="{899045F5-5F29-4EEF-8D06-93E3C7D7C810}" type="presOf" srcId="{4272700F-E676-4972-9DA2-9AA5B145C3FE}" destId="{35F49D34-1601-4128-AE53-49336FE869F4}" srcOrd="0" destOrd="0" presId="urn:microsoft.com/office/officeart/2005/8/layout/matrix1"/>
    <dgm:cxn modelId="{57080E1B-D7B8-46E6-B54C-11430D3AEF93}" type="presParOf" srcId="{35F49D34-1601-4128-AE53-49336FE869F4}" destId="{0224E4DC-2229-4AAF-B7A1-0A8C528DD0C5}" srcOrd="0" destOrd="0" presId="urn:microsoft.com/office/officeart/2005/8/layout/matrix1"/>
    <dgm:cxn modelId="{6BB6FBFE-F9F1-48C8-9258-050141CAD8DD}" type="presParOf" srcId="{0224E4DC-2229-4AAF-B7A1-0A8C528DD0C5}" destId="{89BD57B9-758E-426A-92CE-E7091B8150FA}" srcOrd="0" destOrd="0" presId="urn:microsoft.com/office/officeart/2005/8/layout/matrix1"/>
    <dgm:cxn modelId="{0D737A77-FDD4-4387-8DA7-6FE1DA9D147F}" type="presParOf" srcId="{0224E4DC-2229-4AAF-B7A1-0A8C528DD0C5}" destId="{191BC19C-53D1-43C0-A810-8DDF2812CBEB}" srcOrd="1" destOrd="0" presId="urn:microsoft.com/office/officeart/2005/8/layout/matrix1"/>
    <dgm:cxn modelId="{760C6E82-7395-4234-8AD7-3255F3FD5C87}" type="presParOf" srcId="{0224E4DC-2229-4AAF-B7A1-0A8C528DD0C5}" destId="{CF843FAE-F999-425B-B522-29A975EAD301}" srcOrd="2" destOrd="0" presId="urn:microsoft.com/office/officeart/2005/8/layout/matrix1"/>
    <dgm:cxn modelId="{59B209D3-1744-4F2A-B4EB-99C43C7BA9D8}" type="presParOf" srcId="{0224E4DC-2229-4AAF-B7A1-0A8C528DD0C5}" destId="{6840A438-BE76-4E0B-8054-FB5844F6AA4D}" srcOrd="3" destOrd="0" presId="urn:microsoft.com/office/officeart/2005/8/layout/matrix1"/>
    <dgm:cxn modelId="{6F8443C1-C300-4CD3-8DA9-99FA782AB55A}" type="presParOf" srcId="{0224E4DC-2229-4AAF-B7A1-0A8C528DD0C5}" destId="{9403F0FE-D974-4F6A-896B-9BB2C7CF041F}" srcOrd="4" destOrd="0" presId="urn:microsoft.com/office/officeart/2005/8/layout/matrix1"/>
    <dgm:cxn modelId="{0FE73C8A-71A6-403A-9F86-3413E7379AE0}" type="presParOf" srcId="{0224E4DC-2229-4AAF-B7A1-0A8C528DD0C5}" destId="{893F8ED4-CCCB-4F9F-860D-17C2A7EDCCC0}" srcOrd="5" destOrd="0" presId="urn:microsoft.com/office/officeart/2005/8/layout/matrix1"/>
    <dgm:cxn modelId="{BD65DDA6-49F1-4317-9F83-70E80DA36672}" type="presParOf" srcId="{0224E4DC-2229-4AAF-B7A1-0A8C528DD0C5}" destId="{0B4410A2-49E3-4FBB-866D-43BFD755C635}" srcOrd="6" destOrd="0" presId="urn:microsoft.com/office/officeart/2005/8/layout/matrix1"/>
    <dgm:cxn modelId="{406E7AE2-8AE8-4047-90F1-079E8892C3AD}" type="presParOf" srcId="{0224E4DC-2229-4AAF-B7A1-0A8C528DD0C5}" destId="{C0503293-D16C-4863-9F56-4BC292FA06DE}" srcOrd="7" destOrd="0" presId="urn:microsoft.com/office/officeart/2005/8/layout/matrix1"/>
    <dgm:cxn modelId="{5DDB8854-AD46-439E-A8C8-A6E1FF6545EF}" type="presParOf" srcId="{35F49D34-1601-4128-AE53-49336FE869F4}" destId="{E5457715-EC22-48DE-A830-09BDDEA2904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AACA0E-91B0-49FB-98AE-3222E8D91E64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CD6380E9-2D80-49B4-B942-FF4322E7B0FC}">
      <dgm:prSet phldrT="[Texto]"/>
      <dgm:spPr/>
      <dgm:t>
        <a:bodyPr/>
        <a:lstStyle/>
        <a:p>
          <a:r>
            <a:rPr lang="pt-BR" dirty="0"/>
            <a:t>Diagnóstico</a:t>
          </a:r>
        </a:p>
      </dgm:t>
    </dgm:pt>
    <dgm:pt modelId="{148A7CDE-9686-4322-B3AD-5DF89A5FBA65}" type="parTrans" cxnId="{32E44A6F-5839-4F37-A4F6-0644C550B217}">
      <dgm:prSet/>
      <dgm:spPr/>
      <dgm:t>
        <a:bodyPr/>
        <a:lstStyle/>
        <a:p>
          <a:endParaRPr lang="pt-BR"/>
        </a:p>
      </dgm:t>
    </dgm:pt>
    <dgm:pt modelId="{9EAEBA5E-0A98-4E6F-AE68-877D5BB2ED4F}" type="sibTrans" cxnId="{32E44A6F-5839-4F37-A4F6-0644C550B217}">
      <dgm:prSet/>
      <dgm:spPr/>
      <dgm:t>
        <a:bodyPr/>
        <a:lstStyle/>
        <a:p>
          <a:endParaRPr lang="pt-BR"/>
        </a:p>
      </dgm:t>
    </dgm:pt>
    <dgm:pt modelId="{907E5811-0893-416F-9F31-1D29CF3FB107}">
      <dgm:prSet phldrT="[Texto]" custT="1"/>
      <dgm:spPr>
        <a:solidFill>
          <a:schemeClr val="accent1">
            <a:alpha val="90000"/>
          </a:schemeClr>
        </a:solidFill>
        <a:ln>
          <a:noFill/>
        </a:ln>
      </dgm:spPr>
      <dgm:t>
        <a:bodyPr/>
        <a:lstStyle/>
        <a:p>
          <a:pPr algn="l"/>
          <a:r>
            <a:rPr lang="pt-BR" sz="1600" b="0" dirty="0">
              <a:solidFill>
                <a:schemeClr val="tx1"/>
              </a:solidFill>
            </a:rPr>
            <a:t>Biópsia </a:t>
          </a:r>
          <a:r>
            <a:rPr lang="pt-BR" sz="1600" b="0" dirty="0" err="1">
              <a:solidFill>
                <a:schemeClr val="tx1"/>
              </a:solidFill>
            </a:rPr>
            <a:t>excisional</a:t>
          </a:r>
          <a:r>
            <a:rPr lang="pt-BR" sz="1600" b="0" dirty="0">
              <a:solidFill>
                <a:schemeClr val="tx1"/>
              </a:solidFill>
            </a:rPr>
            <a:t> de linfonodo aumentado ou de área </a:t>
          </a:r>
          <a:r>
            <a:rPr lang="pt-BR" sz="1600" b="0" dirty="0" err="1">
              <a:solidFill>
                <a:schemeClr val="tx1"/>
              </a:solidFill>
            </a:rPr>
            <a:t>extranodal</a:t>
          </a:r>
          <a:r>
            <a:rPr lang="pt-BR" sz="1600" b="0" dirty="0">
              <a:solidFill>
                <a:schemeClr val="tx1"/>
              </a:solidFill>
            </a:rPr>
            <a:t> acometida</a:t>
          </a:r>
        </a:p>
      </dgm:t>
    </dgm:pt>
    <dgm:pt modelId="{C911D323-854B-44BF-8C40-348512F3654C}" type="parTrans" cxnId="{4CDEF5C1-AEA8-440D-8397-640D1084F155}">
      <dgm:prSet/>
      <dgm:spPr/>
      <dgm:t>
        <a:bodyPr/>
        <a:lstStyle/>
        <a:p>
          <a:endParaRPr lang="pt-BR"/>
        </a:p>
      </dgm:t>
    </dgm:pt>
    <dgm:pt modelId="{B42C6710-F660-427D-9F18-79AE686A06B0}" type="sibTrans" cxnId="{4CDEF5C1-AEA8-440D-8397-640D1084F155}">
      <dgm:prSet/>
      <dgm:spPr/>
      <dgm:t>
        <a:bodyPr/>
        <a:lstStyle/>
        <a:p>
          <a:endParaRPr lang="pt-BR"/>
        </a:p>
      </dgm:t>
    </dgm:pt>
    <dgm:pt modelId="{E063DDA0-CC8F-43FE-B702-01ECFDA0C7EB}">
      <dgm:prSet phldrT="[Texto]"/>
      <dgm:spPr/>
      <dgm:t>
        <a:bodyPr/>
        <a:lstStyle/>
        <a:p>
          <a:r>
            <a:rPr lang="pt-BR" dirty="0"/>
            <a:t>Tratamento</a:t>
          </a:r>
        </a:p>
      </dgm:t>
    </dgm:pt>
    <dgm:pt modelId="{28849900-6C97-416C-9205-0B06A575F62F}" type="parTrans" cxnId="{9BDB775D-DF3C-45EE-B47E-0DD81FC5E199}">
      <dgm:prSet/>
      <dgm:spPr/>
      <dgm:t>
        <a:bodyPr/>
        <a:lstStyle/>
        <a:p>
          <a:endParaRPr lang="pt-BR"/>
        </a:p>
      </dgm:t>
    </dgm:pt>
    <dgm:pt modelId="{C4EFB6BD-B20E-4E8C-B4FD-3CCDA23589B1}" type="sibTrans" cxnId="{9BDB775D-DF3C-45EE-B47E-0DD81FC5E199}">
      <dgm:prSet/>
      <dgm:spPr/>
      <dgm:t>
        <a:bodyPr/>
        <a:lstStyle/>
        <a:p>
          <a:endParaRPr lang="pt-BR"/>
        </a:p>
      </dgm:t>
    </dgm:pt>
    <dgm:pt modelId="{64E872DC-F969-45FD-9EEE-69E5A414ED86}">
      <dgm:prSet phldrT="[Texto]" custT="1"/>
      <dgm:spPr>
        <a:solidFill>
          <a:schemeClr val="accent1">
            <a:alpha val="90000"/>
          </a:schemeClr>
        </a:solidFill>
        <a:ln>
          <a:noFill/>
        </a:ln>
      </dgm:spPr>
      <dgm:t>
        <a:bodyPr/>
        <a:lstStyle/>
        <a:p>
          <a:r>
            <a:rPr lang="pt-BR" sz="1600" b="0" dirty="0">
              <a:solidFill>
                <a:schemeClr val="tx1"/>
              </a:solidFill>
            </a:rPr>
            <a:t>Quimioterapia</a:t>
          </a:r>
        </a:p>
      </dgm:t>
    </dgm:pt>
    <dgm:pt modelId="{E034091C-6563-49E1-8242-0BDB6A8092E2}" type="parTrans" cxnId="{07495509-B6C9-4E20-B028-75BAFAC4720A}">
      <dgm:prSet/>
      <dgm:spPr/>
      <dgm:t>
        <a:bodyPr/>
        <a:lstStyle/>
        <a:p>
          <a:endParaRPr lang="pt-BR"/>
        </a:p>
      </dgm:t>
    </dgm:pt>
    <dgm:pt modelId="{065F3BAC-B6F8-46D6-AD75-3841E0E67214}" type="sibTrans" cxnId="{07495509-B6C9-4E20-B028-75BAFAC4720A}">
      <dgm:prSet/>
      <dgm:spPr/>
      <dgm:t>
        <a:bodyPr/>
        <a:lstStyle/>
        <a:p>
          <a:endParaRPr lang="pt-BR"/>
        </a:p>
      </dgm:t>
    </dgm:pt>
    <dgm:pt modelId="{0197E756-AA18-434E-8705-D159ECD5E80F}">
      <dgm:prSet phldrT="[Texto]"/>
      <dgm:spPr/>
      <dgm:t>
        <a:bodyPr/>
        <a:lstStyle/>
        <a:p>
          <a:r>
            <a:rPr lang="pt-BR" dirty="0"/>
            <a:t>Prognóstico</a:t>
          </a:r>
        </a:p>
      </dgm:t>
    </dgm:pt>
    <dgm:pt modelId="{8BF2D9C3-1851-49DA-AE0D-391D55A409F8}" type="parTrans" cxnId="{CB1BA8D3-EA6E-4327-89EC-F9004D5C38CA}">
      <dgm:prSet/>
      <dgm:spPr/>
      <dgm:t>
        <a:bodyPr/>
        <a:lstStyle/>
        <a:p>
          <a:endParaRPr lang="pt-BR"/>
        </a:p>
      </dgm:t>
    </dgm:pt>
    <dgm:pt modelId="{5F742B0C-971B-4A77-9CF6-B670A1E08059}" type="sibTrans" cxnId="{CB1BA8D3-EA6E-4327-89EC-F9004D5C38CA}">
      <dgm:prSet/>
      <dgm:spPr/>
      <dgm:t>
        <a:bodyPr/>
        <a:lstStyle/>
        <a:p>
          <a:endParaRPr lang="pt-BR"/>
        </a:p>
      </dgm:t>
    </dgm:pt>
    <dgm:pt modelId="{8A9D05BA-F3E6-4EBF-85CE-20DA310FF475}">
      <dgm:prSet phldrT="[Texto]"/>
      <dgm:spPr>
        <a:solidFill>
          <a:schemeClr val="accent1">
            <a:alpha val="90000"/>
          </a:schemeClr>
        </a:solidFill>
        <a:ln>
          <a:noFill/>
        </a:ln>
      </dgm:spPr>
      <dgm:t>
        <a:bodyPr/>
        <a:lstStyle/>
        <a:p>
          <a:endParaRPr lang="pt-BR" sz="1500" b="0" dirty="0">
            <a:solidFill>
              <a:schemeClr val="bg1"/>
            </a:solidFill>
          </a:endParaRPr>
        </a:p>
      </dgm:t>
    </dgm:pt>
    <dgm:pt modelId="{E5CCA592-D5DF-4268-B95B-6DC2AF05B619}" type="parTrans" cxnId="{3CE4A4F5-93E1-445C-840E-B4BA620D9C2C}">
      <dgm:prSet/>
      <dgm:spPr/>
      <dgm:t>
        <a:bodyPr/>
        <a:lstStyle/>
        <a:p>
          <a:endParaRPr lang="pt-BR"/>
        </a:p>
      </dgm:t>
    </dgm:pt>
    <dgm:pt modelId="{A21FBC73-5EC7-4AC8-B129-86EFD337E378}" type="sibTrans" cxnId="{3CE4A4F5-93E1-445C-840E-B4BA620D9C2C}">
      <dgm:prSet/>
      <dgm:spPr/>
      <dgm:t>
        <a:bodyPr/>
        <a:lstStyle/>
        <a:p>
          <a:endParaRPr lang="pt-BR"/>
        </a:p>
      </dgm:t>
    </dgm:pt>
    <dgm:pt modelId="{C786FB01-0BBC-4991-89D8-D6EB793B8F9A}">
      <dgm:prSet custT="1"/>
      <dgm:spPr>
        <a:solidFill>
          <a:schemeClr val="accent1">
            <a:alpha val="90000"/>
          </a:schemeClr>
        </a:solidFill>
        <a:ln>
          <a:noFill/>
        </a:ln>
      </dgm:spPr>
      <dgm:t>
        <a:bodyPr/>
        <a:lstStyle/>
        <a:p>
          <a:r>
            <a:rPr lang="pt-BR" sz="1600" b="0" dirty="0">
              <a:solidFill>
                <a:schemeClr val="tx1"/>
              </a:solidFill>
            </a:rPr>
            <a:t>Curável em cerca de 80% dos casos</a:t>
          </a:r>
          <a:r>
            <a:rPr lang="pt-BR" sz="1600" b="1" dirty="0">
              <a:solidFill>
                <a:schemeClr val="tx1"/>
              </a:solidFill>
            </a:rPr>
            <a:t> </a:t>
          </a:r>
        </a:p>
      </dgm:t>
    </dgm:pt>
    <dgm:pt modelId="{FEA411B8-889C-426F-88ED-AE93A4324F3F}" type="parTrans" cxnId="{5F4EC36D-D6FA-4926-AD02-5A7EDF61C549}">
      <dgm:prSet/>
      <dgm:spPr/>
      <dgm:t>
        <a:bodyPr/>
        <a:lstStyle/>
        <a:p>
          <a:endParaRPr lang="pt-BR"/>
        </a:p>
      </dgm:t>
    </dgm:pt>
    <dgm:pt modelId="{EACDD065-93F0-4BC4-B725-EF6D9C63700C}" type="sibTrans" cxnId="{5F4EC36D-D6FA-4926-AD02-5A7EDF61C549}">
      <dgm:prSet/>
      <dgm:spPr/>
      <dgm:t>
        <a:bodyPr/>
        <a:lstStyle/>
        <a:p>
          <a:endParaRPr lang="pt-BR"/>
        </a:p>
      </dgm:t>
    </dgm:pt>
    <dgm:pt modelId="{7E57F37F-121F-493E-A755-6B668503C5E3}">
      <dgm:prSet phldrT="[Texto]"/>
      <dgm:spPr>
        <a:solidFill>
          <a:schemeClr val="accent1">
            <a:alpha val="90000"/>
          </a:schemeClr>
        </a:solidFill>
        <a:ln>
          <a:noFill/>
        </a:ln>
      </dgm:spPr>
      <dgm:t>
        <a:bodyPr/>
        <a:lstStyle/>
        <a:p>
          <a:endParaRPr lang="pt-BR" sz="1500" dirty="0"/>
        </a:p>
      </dgm:t>
    </dgm:pt>
    <dgm:pt modelId="{8CF7287C-AA38-4260-AA2C-4331C68F8A0A}" type="parTrans" cxnId="{C2BE6E66-F9C0-4068-942F-77FB6B3C270F}">
      <dgm:prSet/>
      <dgm:spPr/>
      <dgm:t>
        <a:bodyPr/>
        <a:lstStyle/>
        <a:p>
          <a:endParaRPr lang="pt-BR"/>
        </a:p>
      </dgm:t>
    </dgm:pt>
    <dgm:pt modelId="{79A24E97-FD82-4C25-9469-E7A52126F17A}" type="sibTrans" cxnId="{C2BE6E66-F9C0-4068-942F-77FB6B3C270F}">
      <dgm:prSet/>
      <dgm:spPr/>
      <dgm:t>
        <a:bodyPr/>
        <a:lstStyle/>
        <a:p>
          <a:endParaRPr lang="pt-BR"/>
        </a:p>
      </dgm:t>
    </dgm:pt>
    <dgm:pt modelId="{3070B479-7F78-48E8-A531-3864C7B350A2}">
      <dgm:prSet phldrT="[Texto]" custT="1"/>
      <dgm:spPr>
        <a:solidFill>
          <a:schemeClr val="accent1">
            <a:alpha val="90000"/>
          </a:schemeClr>
        </a:solidFill>
        <a:ln>
          <a:noFill/>
        </a:ln>
      </dgm:spPr>
      <dgm:t>
        <a:bodyPr/>
        <a:lstStyle/>
        <a:p>
          <a:r>
            <a:rPr lang="pt-BR" sz="1600" b="0" dirty="0">
              <a:solidFill>
                <a:schemeClr val="tx1"/>
              </a:solidFill>
            </a:rPr>
            <a:t>Quimioterapia +Radioterapia</a:t>
          </a:r>
        </a:p>
      </dgm:t>
    </dgm:pt>
    <dgm:pt modelId="{CB292C51-192C-4B74-AA79-1ACE0B386EE2}" type="parTrans" cxnId="{0F64BF0B-A9FD-4691-B4B8-97CA1E179E66}">
      <dgm:prSet/>
      <dgm:spPr/>
      <dgm:t>
        <a:bodyPr/>
        <a:lstStyle/>
        <a:p>
          <a:endParaRPr lang="pt-BR"/>
        </a:p>
      </dgm:t>
    </dgm:pt>
    <dgm:pt modelId="{BDEC2A68-C62C-46F1-8D97-F689E6F92C00}" type="sibTrans" cxnId="{0F64BF0B-A9FD-4691-B4B8-97CA1E179E66}">
      <dgm:prSet/>
      <dgm:spPr/>
      <dgm:t>
        <a:bodyPr/>
        <a:lstStyle/>
        <a:p>
          <a:endParaRPr lang="pt-BR"/>
        </a:p>
      </dgm:t>
    </dgm:pt>
    <dgm:pt modelId="{29601575-AF51-4016-93E9-984D051453A0}" type="pres">
      <dgm:prSet presAssocID="{E8AACA0E-91B0-49FB-98AE-3222E8D91E64}" presName="Name0" presStyleCnt="0">
        <dgm:presLayoutVars>
          <dgm:dir/>
          <dgm:animLvl val="lvl"/>
          <dgm:resizeHandles val="exact"/>
        </dgm:presLayoutVars>
      </dgm:prSet>
      <dgm:spPr/>
    </dgm:pt>
    <dgm:pt modelId="{9361C99A-D47A-439F-8A8C-F9C03EA2B2E8}" type="pres">
      <dgm:prSet presAssocID="{CD6380E9-2D80-49B4-B942-FF4322E7B0FC}" presName="linNode" presStyleCnt="0"/>
      <dgm:spPr/>
    </dgm:pt>
    <dgm:pt modelId="{D6AB38F6-881A-42B6-82B3-7C654243ABC5}" type="pres">
      <dgm:prSet presAssocID="{CD6380E9-2D80-49B4-B942-FF4322E7B0F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47EE369-2E68-4D8C-8049-6D200992AD7C}" type="pres">
      <dgm:prSet presAssocID="{CD6380E9-2D80-49B4-B942-FF4322E7B0FC}" presName="descendantText" presStyleLbl="alignAccFollowNode1" presStyleIdx="0" presStyleCnt="3">
        <dgm:presLayoutVars>
          <dgm:bulletEnabled val="1"/>
        </dgm:presLayoutVars>
      </dgm:prSet>
      <dgm:spPr/>
    </dgm:pt>
    <dgm:pt modelId="{79D546AC-C4AF-4D44-8451-11905B6E04E8}" type="pres">
      <dgm:prSet presAssocID="{9EAEBA5E-0A98-4E6F-AE68-877D5BB2ED4F}" presName="sp" presStyleCnt="0"/>
      <dgm:spPr/>
    </dgm:pt>
    <dgm:pt modelId="{718636E4-F4E6-442D-9879-303A1341DE04}" type="pres">
      <dgm:prSet presAssocID="{E063DDA0-CC8F-43FE-B702-01ECFDA0C7EB}" presName="linNode" presStyleCnt="0"/>
      <dgm:spPr/>
    </dgm:pt>
    <dgm:pt modelId="{12F9A070-9FA5-4B88-8C51-88576F0A3699}" type="pres">
      <dgm:prSet presAssocID="{E063DDA0-CC8F-43FE-B702-01ECFDA0C7EB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DC2047F-7C77-4B2C-8949-C7F207901180}" type="pres">
      <dgm:prSet presAssocID="{E063DDA0-CC8F-43FE-B702-01ECFDA0C7EB}" presName="descendantText" presStyleLbl="alignAccFollowNode1" presStyleIdx="1" presStyleCnt="3">
        <dgm:presLayoutVars>
          <dgm:bulletEnabled val="1"/>
        </dgm:presLayoutVars>
      </dgm:prSet>
      <dgm:spPr/>
    </dgm:pt>
    <dgm:pt modelId="{1DC467C3-4235-4D7C-BC85-729DF4D4C822}" type="pres">
      <dgm:prSet presAssocID="{C4EFB6BD-B20E-4E8C-B4FD-3CCDA23589B1}" presName="sp" presStyleCnt="0"/>
      <dgm:spPr/>
    </dgm:pt>
    <dgm:pt modelId="{F9E0C6A0-B8A2-4DBF-818D-84678AB072A3}" type="pres">
      <dgm:prSet presAssocID="{0197E756-AA18-434E-8705-D159ECD5E80F}" presName="linNode" presStyleCnt="0"/>
      <dgm:spPr/>
    </dgm:pt>
    <dgm:pt modelId="{B5427EE9-FC30-4C2D-8FDC-EE279CAC36BE}" type="pres">
      <dgm:prSet presAssocID="{0197E756-AA18-434E-8705-D159ECD5E80F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1941F058-3512-4AF2-ADCC-D8652670E439}" type="pres">
      <dgm:prSet presAssocID="{0197E756-AA18-434E-8705-D159ECD5E80F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07495509-B6C9-4E20-B028-75BAFAC4720A}" srcId="{E063DDA0-CC8F-43FE-B702-01ECFDA0C7EB}" destId="{64E872DC-F969-45FD-9EEE-69E5A414ED86}" srcOrd="0" destOrd="0" parTransId="{E034091C-6563-49E1-8242-0BDB6A8092E2}" sibTransId="{065F3BAC-B6F8-46D6-AD75-3841E0E67214}"/>
    <dgm:cxn modelId="{0F64BF0B-A9FD-4691-B4B8-97CA1E179E66}" srcId="{E063DDA0-CC8F-43FE-B702-01ECFDA0C7EB}" destId="{3070B479-7F78-48E8-A531-3864C7B350A2}" srcOrd="1" destOrd="0" parTransId="{CB292C51-192C-4B74-AA79-1ACE0B386EE2}" sibTransId="{BDEC2A68-C62C-46F1-8D97-F689E6F92C00}"/>
    <dgm:cxn modelId="{A6793B19-7AA9-424F-8DB9-906C8171930B}" type="presOf" srcId="{3070B479-7F78-48E8-A531-3864C7B350A2}" destId="{DDC2047F-7C77-4B2C-8949-C7F207901180}" srcOrd="0" destOrd="1" presId="urn:microsoft.com/office/officeart/2005/8/layout/vList5"/>
    <dgm:cxn modelId="{F50FDA27-15C5-4197-B86F-4A421EDB2802}" type="presOf" srcId="{64E872DC-F969-45FD-9EEE-69E5A414ED86}" destId="{DDC2047F-7C77-4B2C-8949-C7F207901180}" srcOrd="0" destOrd="0" presId="urn:microsoft.com/office/officeart/2005/8/layout/vList5"/>
    <dgm:cxn modelId="{9BDB775D-DF3C-45EE-B47E-0DD81FC5E199}" srcId="{E8AACA0E-91B0-49FB-98AE-3222E8D91E64}" destId="{E063DDA0-CC8F-43FE-B702-01ECFDA0C7EB}" srcOrd="1" destOrd="0" parTransId="{28849900-6C97-416C-9205-0B06A575F62F}" sibTransId="{C4EFB6BD-B20E-4E8C-B4FD-3CCDA23589B1}"/>
    <dgm:cxn modelId="{6E175F62-37C6-4311-B578-2C972F7EF0B2}" type="presOf" srcId="{CD6380E9-2D80-49B4-B942-FF4322E7B0FC}" destId="{D6AB38F6-881A-42B6-82B3-7C654243ABC5}" srcOrd="0" destOrd="0" presId="urn:microsoft.com/office/officeart/2005/8/layout/vList5"/>
    <dgm:cxn modelId="{51554E46-827A-4100-A9BD-6E7AE1623959}" type="presOf" srcId="{C786FB01-0BBC-4991-89D8-D6EB793B8F9A}" destId="{1941F058-3512-4AF2-ADCC-D8652670E439}" srcOrd="0" destOrd="1" presId="urn:microsoft.com/office/officeart/2005/8/layout/vList5"/>
    <dgm:cxn modelId="{C2BE6E66-F9C0-4068-942F-77FB6B3C270F}" srcId="{0197E756-AA18-434E-8705-D159ECD5E80F}" destId="{7E57F37F-121F-493E-A755-6B668503C5E3}" srcOrd="2" destOrd="0" parTransId="{8CF7287C-AA38-4260-AA2C-4331C68F8A0A}" sibTransId="{79A24E97-FD82-4C25-9469-E7A52126F17A}"/>
    <dgm:cxn modelId="{A2EE1E68-96FA-49DF-B5A0-0E9EBD3E5D60}" type="presOf" srcId="{E063DDA0-CC8F-43FE-B702-01ECFDA0C7EB}" destId="{12F9A070-9FA5-4B88-8C51-88576F0A3699}" srcOrd="0" destOrd="0" presId="urn:microsoft.com/office/officeart/2005/8/layout/vList5"/>
    <dgm:cxn modelId="{BA531C6C-FF17-4BAD-B8D8-0CCC18ECA754}" type="presOf" srcId="{0197E756-AA18-434E-8705-D159ECD5E80F}" destId="{B5427EE9-FC30-4C2D-8FDC-EE279CAC36BE}" srcOrd="0" destOrd="0" presId="urn:microsoft.com/office/officeart/2005/8/layout/vList5"/>
    <dgm:cxn modelId="{5F4EC36D-D6FA-4926-AD02-5A7EDF61C549}" srcId="{0197E756-AA18-434E-8705-D159ECD5E80F}" destId="{C786FB01-0BBC-4991-89D8-D6EB793B8F9A}" srcOrd="1" destOrd="0" parTransId="{FEA411B8-889C-426F-88ED-AE93A4324F3F}" sibTransId="{EACDD065-93F0-4BC4-B725-EF6D9C63700C}"/>
    <dgm:cxn modelId="{32E44A6F-5839-4F37-A4F6-0644C550B217}" srcId="{E8AACA0E-91B0-49FB-98AE-3222E8D91E64}" destId="{CD6380E9-2D80-49B4-B942-FF4322E7B0FC}" srcOrd="0" destOrd="0" parTransId="{148A7CDE-9686-4322-B3AD-5DF89A5FBA65}" sibTransId="{9EAEBA5E-0A98-4E6F-AE68-877D5BB2ED4F}"/>
    <dgm:cxn modelId="{9A9BE395-C360-433D-975B-EAFFF02F623D}" type="presOf" srcId="{8A9D05BA-F3E6-4EBF-85CE-20DA310FF475}" destId="{1941F058-3512-4AF2-ADCC-D8652670E439}" srcOrd="0" destOrd="0" presId="urn:microsoft.com/office/officeart/2005/8/layout/vList5"/>
    <dgm:cxn modelId="{109358A3-E3F1-4C83-9649-BEE970A535B5}" type="presOf" srcId="{7E57F37F-121F-493E-A755-6B668503C5E3}" destId="{1941F058-3512-4AF2-ADCC-D8652670E439}" srcOrd="0" destOrd="2" presId="urn:microsoft.com/office/officeart/2005/8/layout/vList5"/>
    <dgm:cxn modelId="{1B8C63AC-9DFC-4187-AA8B-008C1B8338ED}" type="presOf" srcId="{907E5811-0893-416F-9F31-1D29CF3FB107}" destId="{547EE369-2E68-4D8C-8049-6D200992AD7C}" srcOrd="0" destOrd="0" presId="urn:microsoft.com/office/officeart/2005/8/layout/vList5"/>
    <dgm:cxn modelId="{4CDEF5C1-AEA8-440D-8397-640D1084F155}" srcId="{CD6380E9-2D80-49B4-B942-FF4322E7B0FC}" destId="{907E5811-0893-416F-9F31-1D29CF3FB107}" srcOrd="0" destOrd="0" parTransId="{C911D323-854B-44BF-8C40-348512F3654C}" sibTransId="{B42C6710-F660-427D-9F18-79AE686A06B0}"/>
    <dgm:cxn modelId="{7BBDD4CA-B34F-4CF3-AB3B-493BE48F70BF}" type="presOf" srcId="{E8AACA0E-91B0-49FB-98AE-3222E8D91E64}" destId="{29601575-AF51-4016-93E9-984D051453A0}" srcOrd="0" destOrd="0" presId="urn:microsoft.com/office/officeart/2005/8/layout/vList5"/>
    <dgm:cxn modelId="{CB1BA8D3-EA6E-4327-89EC-F9004D5C38CA}" srcId="{E8AACA0E-91B0-49FB-98AE-3222E8D91E64}" destId="{0197E756-AA18-434E-8705-D159ECD5E80F}" srcOrd="2" destOrd="0" parTransId="{8BF2D9C3-1851-49DA-AE0D-391D55A409F8}" sibTransId="{5F742B0C-971B-4A77-9CF6-B670A1E08059}"/>
    <dgm:cxn modelId="{3CE4A4F5-93E1-445C-840E-B4BA620D9C2C}" srcId="{0197E756-AA18-434E-8705-D159ECD5E80F}" destId="{8A9D05BA-F3E6-4EBF-85CE-20DA310FF475}" srcOrd="0" destOrd="0" parTransId="{E5CCA592-D5DF-4268-B95B-6DC2AF05B619}" sibTransId="{A21FBC73-5EC7-4AC8-B129-86EFD337E378}"/>
    <dgm:cxn modelId="{2DB65BA7-A800-4731-AD9A-13A49485C9F4}" type="presParOf" srcId="{29601575-AF51-4016-93E9-984D051453A0}" destId="{9361C99A-D47A-439F-8A8C-F9C03EA2B2E8}" srcOrd="0" destOrd="0" presId="urn:microsoft.com/office/officeart/2005/8/layout/vList5"/>
    <dgm:cxn modelId="{AA2E5044-AC52-4666-AF87-82F18622AC85}" type="presParOf" srcId="{9361C99A-D47A-439F-8A8C-F9C03EA2B2E8}" destId="{D6AB38F6-881A-42B6-82B3-7C654243ABC5}" srcOrd="0" destOrd="0" presId="urn:microsoft.com/office/officeart/2005/8/layout/vList5"/>
    <dgm:cxn modelId="{C435DA53-7864-4710-B059-04C8D567EA88}" type="presParOf" srcId="{9361C99A-D47A-439F-8A8C-F9C03EA2B2E8}" destId="{547EE369-2E68-4D8C-8049-6D200992AD7C}" srcOrd="1" destOrd="0" presId="urn:microsoft.com/office/officeart/2005/8/layout/vList5"/>
    <dgm:cxn modelId="{BF372B80-C577-4101-AC38-50DFED51CB9E}" type="presParOf" srcId="{29601575-AF51-4016-93E9-984D051453A0}" destId="{79D546AC-C4AF-4D44-8451-11905B6E04E8}" srcOrd="1" destOrd="0" presId="urn:microsoft.com/office/officeart/2005/8/layout/vList5"/>
    <dgm:cxn modelId="{F56E683C-DBA1-42B8-9974-40D762677BA1}" type="presParOf" srcId="{29601575-AF51-4016-93E9-984D051453A0}" destId="{718636E4-F4E6-442D-9879-303A1341DE04}" srcOrd="2" destOrd="0" presId="urn:microsoft.com/office/officeart/2005/8/layout/vList5"/>
    <dgm:cxn modelId="{625C5F6F-EA5A-4544-9EBC-C01BC4BFA188}" type="presParOf" srcId="{718636E4-F4E6-442D-9879-303A1341DE04}" destId="{12F9A070-9FA5-4B88-8C51-88576F0A3699}" srcOrd="0" destOrd="0" presId="urn:microsoft.com/office/officeart/2005/8/layout/vList5"/>
    <dgm:cxn modelId="{1ED792C5-2D2A-4ECF-ACF8-3EA3956E4555}" type="presParOf" srcId="{718636E4-F4E6-442D-9879-303A1341DE04}" destId="{DDC2047F-7C77-4B2C-8949-C7F207901180}" srcOrd="1" destOrd="0" presId="urn:microsoft.com/office/officeart/2005/8/layout/vList5"/>
    <dgm:cxn modelId="{E311DD93-BABE-4531-882B-3B06F1518B77}" type="presParOf" srcId="{29601575-AF51-4016-93E9-984D051453A0}" destId="{1DC467C3-4235-4D7C-BC85-729DF4D4C822}" srcOrd="3" destOrd="0" presId="urn:microsoft.com/office/officeart/2005/8/layout/vList5"/>
    <dgm:cxn modelId="{651159C9-2B7B-4BA6-B529-23F32A9ED7B9}" type="presParOf" srcId="{29601575-AF51-4016-93E9-984D051453A0}" destId="{F9E0C6A0-B8A2-4DBF-818D-84678AB072A3}" srcOrd="4" destOrd="0" presId="urn:microsoft.com/office/officeart/2005/8/layout/vList5"/>
    <dgm:cxn modelId="{1F56BB73-648B-4F5C-999A-5CAC9E363742}" type="presParOf" srcId="{F9E0C6A0-B8A2-4DBF-818D-84678AB072A3}" destId="{B5427EE9-FC30-4C2D-8FDC-EE279CAC36BE}" srcOrd="0" destOrd="0" presId="urn:microsoft.com/office/officeart/2005/8/layout/vList5"/>
    <dgm:cxn modelId="{B0BE20CC-E3F3-4599-A569-6E84633D3535}" type="presParOf" srcId="{F9E0C6A0-B8A2-4DBF-818D-84678AB072A3}" destId="{1941F058-3512-4AF2-ADCC-D8652670E43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AD2562-8B2C-4D69-B42A-DE965D06A093}">
      <dsp:nvSpPr>
        <dsp:cNvPr id="0" name=""/>
        <dsp:cNvSpPr/>
      </dsp:nvSpPr>
      <dsp:spPr>
        <a:xfrm>
          <a:off x="-3467985" y="-533172"/>
          <a:ext cx="4134792" cy="4134792"/>
        </a:xfrm>
        <a:prstGeom prst="blockArc">
          <a:avLst>
            <a:gd name="adj1" fmla="val 18900000"/>
            <a:gd name="adj2" fmla="val 2700000"/>
            <a:gd name="adj3" fmla="val 522"/>
          </a:avLst>
        </a:prstGeom>
        <a:noFill/>
        <a:ln w="15875" cap="rnd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038547-C5D9-4D38-9438-860748BCE31B}">
      <dsp:nvSpPr>
        <dsp:cNvPr id="0" name=""/>
        <dsp:cNvSpPr/>
      </dsp:nvSpPr>
      <dsp:spPr>
        <a:xfrm>
          <a:off x="428782" y="306844"/>
          <a:ext cx="4048251" cy="61368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116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EXAMES LABORATORIAIS</a:t>
          </a:r>
        </a:p>
      </dsp:txBody>
      <dsp:txXfrm>
        <a:off x="428782" y="306844"/>
        <a:ext cx="4048251" cy="613689"/>
      </dsp:txXfrm>
    </dsp:sp>
    <dsp:sp modelId="{27CAE3D4-48AE-42F0-AA14-DE0B91E0A043}">
      <dsp:nvSpPr>
        <dsp:cNvPr id="0" name=""/>
        <dsp:cNvSpPr/>
      </dsp:nvSpPr>
      <dsp:spPr>
        <a:xfrm>
          <a:off x="45226" y="230133"/>
          <a:ext cx="767111" cy="767111"/>
        </a:xfrm>
        <a:prstGeom prst="ellipse">
          <a:avLst/>
        </a:prstGeom>
        <a:solidFill>
          <a:schemeClr val="tx2">
            <a:lumMod val="25000"/>
          </a:schemeClr>
        </a:solidFill>
        <a:ln w="15875" cap="rnd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</dsp:sp>
    <dsp:sp modelId="{5194D321-3CD3-4DF4-9830-B55D02ECFCD1}">
      <dsp:nvSpPr>
        <dsp:cNvPr id="0" name=""/>
        <dsp:cNvSpPr/>
      </dsp:nvSpPr>
      <dsp:spPr>
        <a:xfrm>
          <a:off x="651858" y="1227378"/>
          <a:ext cx="3825175" cy="61368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116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TC CERVICAL, TÓRAX, ABDOME/PELVE</a:t>
          </a:r>
        </a:p>
      </dsp:txBody>
      <dsp:txXfrm>
        <a:off x="651858" y="1227378"/>
        <a:ext cx="3825175" cy="613689"/>
      </dsp:txXfrm>
    </dsp:sp>
    <dsp:sp modelId="{EF752D2E-43EB-4FDB-91EB-FDE05FB70D98}">
      <dsp:nvSpPr>
        <dsp:cNvPr id="0" name=""/>
        <dsp:cNvSpPr/>
      </dsp:nvSpPr>
      <dsp:spPr>
        <a:xfrm>
          <a:off x="268302" y="1150667"/>
          <a:ext cx="767111" cy="767111"/>
        </a:xfrm>
        <a:prstGeom prst="ellipse">
          <a:avLst/>
        </a:prstGeom>
        <a:solidFill>
          <a:schemeClr val="tx2">
            <a:lumMod val="25000"/>
          </a:schemeClr>
        </a:solidFill>
        <a:ln w="15875" cap="rnd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</dsp:sp>
    <dsp:sp modelId="{061DEFC2-6761-4911-8816-E9C888C2CBC1}">
      <dsp:nvSpPr>
        <dsp:cNvPr id="0" name=""/>
        <dsp:cNvSpPr/>
      </dsp:nvSpPr>
      <dsp:spPr>
        <a:xfrm>
          <a:off x="428782" y="2147912"/>
          <a:ext cx="4048251" cy="61368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116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BIÓPSIA CUTÂNEA, LINFONODO, MEDULA ÓSSEA</a:t>
          </a:r>
        </a:p>
      </dsp:txBody>
      <dsp:txXfrm>
        <a:off x="428782" y="2147912"/>
        <a:ext cx="4048251" cy="613689"/>
      </dsp:txXfrm>
    </dsp:sp>
    <dsp:sp modelId="{5A847E07-5953-4E77-B701-A9708BE54241}">
      <dsp:nvSpPr>
        <dsp:cNvPr id="0" name=""/>
        <dsp:cNvSpPr/>
      </dsp:nvSpPr>
      <dsp:spPr>
        <a:xfrm>
          <a:off x="45226" y="2071201"/>
          <a:ext cx="767111" cy="767111"/>
        </a:xfrm>
        <a:prstGeom prst="ellipse">
          <a:avLst/>
        </a:prstGeom>
        <a:solidFill>
          <a:schemeClr val="tx2">
            <a:lumMod val="25000"/>
          </a:schemeClr>
        </a:solidFill>
        <a:ln w="15875" cap="rnd" cmpd="sng" algn="ctr">
          <a:solidFill>
            <a:schemeClr val="tx1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51A2DB-6908-4BEB-AFAF-A530C147C483}">
      <dsp:nvSpPr>
        <dsp:cNvPr id="0" name=""/>
        <dsp:cNvSpPr/>
      </dsp:nvSpPr>
      <dsp:spPr>
        <a:xfrm>
          <a:off x="1905" y="583344"/>
          <a:ext cx="1857374" cy="51945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TC CERVICAL</a:t>
          </a:r>
        </a:p>
      </dsp:txBody>
      <dsp:txXfrm>
        <a:off x="1905" y="583344"/>
        <a:ext cx="1857374" cy="519454"/>
      </dsp:txXfrm>
    </dsp:sp>
    <dsp:sp modelId="{B80B0E94-DE6C-43BE-901A-B9217128DC7F}">
      <dsp:nvSpPr>
        <dsp:cNvPr id="0" name=""/>
        <dsp:cNvSpPr/>
      </dsp:nvSpPr>
      <dsp:spPr>
        <a:xfrm>
          <a:off x="1905" y="1102799"/>
          <a:ext cx="1857374" cy="2377856"/>
        </a:xfrm>
        <a:prstGeom prst="rect">
          <a:avLst/>
        </a:prstGeom>
        <a:solidFill>
          <a:schemeClr val="bg2">
            <a:lumMod val="25000"/>
            <a:lumOff val="75000"/>
            <a:alpha val="9000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5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b="1" kern="1200" dirty="0">
              <a:solidFill>
                <a:schemeClr val="bg1"/>
              </a:solidFill>
            </a:rPr>
            <a:t>Múltiplos </a:t>
          </a:r>
          <a:r>
            <a:rPr lang="pt-BR" sz="1500" b="1" kern="1200" dirty="0" err="1">
              <a:solidFill>
                <a:schemeClr val="bg1"/>
              </a:solidFill>
            </a:rPr>
            <a:t>linfonodos</a:t>
          </a:r>
          <a:r>
            <a:rPr lang="pt-BR" sz="1500" b="1" kern="1200" dirty="0">
              <a:solidFill>
                <a:schemeClr val="bg1"/>
              </a:solidFill>
            </a:rPr>
            <a:t> bilateralmente formando conglomerados, o maior deles medindo 8 cm no maior diâmetro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500" kern="1200" dirty="0"/>
        </a:p>
      </dsp:txBody>
      <dsp:txXfrm>
        <a:off x="1905" y="1102799"/>
        <a:ext cx="1857374" cy="2377856"/>
      </dsp:txXfrm>
    </dsp:sp>
    <dsp:sp modelId="{CF5144E5-5282-4CA7-A613-D4DB3645F64D}">
      <dsp:nvSpPr>
        <dsp:cNvPr id="0" name=""/>
        <dsp:cNvSpPr/>
      </dsp:nvSpPr>
      <dsp:spPr>
        <a:xfrm>
          <a:off x="2119312" y="583344"/>
          <a:ext cx="1857374" cy="51945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TC TÓRAX</a:t>
          </a:r>
        </a:p>
      </dsp:txBody>
      <dsp:txXfrm>
        <a:off x="2119312" y="583344"/>
        <a:ext cx="1857374" cy="519454"/>
      </dsp:txXfrm>
    </dsp:sp>
    <dsp:sp modelId="{4A4B5AD3-E5CE-4F05-A00A-47AE38469A9B}">
      <dsp:nvSpPr>
        <dsp:cNvPr id="0" name=""/>
        <dsp:cNvSpPr/>
      </dsp:nvSpPr>
      <dsp:spPr>
        <a:xfrm>
          <a:off x="2119312" y="1102799"/>
          <a:ext cx="1857374" cy="2377856"/>
        </a:xfrm>
        <a:prstGeom prst="rect">
          <a:avLst/>
        </a:prstGeom>
        <a:solidFill>
          <a:schemeClr val="bg2">
            <a:lumMod val="25000"/>
            <a:lumOff val="75000"/>
            <a:alpha val="9000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5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b="1" kern="1200" dirty="0"/>
            <a:t>Múltiplas </a:t>
          </a:r>
          <a:r>
            <a:rPr lang="pt-BR" sz="1500" b="1" kern="1200" dirty="0" err="1"/>
            <a:t>linfonodomegalias</a:t>
          </a:r>
          <a:r>
            <a:rPr lang="pt-BR" sz="1500" b="1" kern="1200" dirty="0"/>
            <a:t> </a:t>
          </a:r>
          <a:r>
            <a:rPr lang="pt-BR" sz="1500" b="1" kern="1200" dirty="0" err="1"/>
            <a:t>mediastinais</a:t>
          </a:r>
          <a:r>
            <a:rPr lang="pt-BR" sz="1500" b="1" kern="1200" dirty="0"/>
            <a:t>, axilares e </a:t>
          </a:r>
          <a:r>
            <a:rPr lang="pt-BR" sz="1500" b="1" kern="1200" dirty="0" err="1"/>
            <a:t>hilares</a:t>
          </a:r>
          <a:r>
            <a:rPr lang="pt-BR" sz="1500" b="1" kern="1200" dirty="0"/>
            <a:t> bilateralmente </a:t>
          </a:r>
          <a:endParaRPr lang="pt-BR" sz="15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b="1" kern="1200" dirty="0"/>
            <a:t>Parênquima pulmonar sem alterações </a:t>
          </a:r>
          <a:endParaRPr lang="pt-BR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500" b="1" kern="1200" dirty="0">
            <a:solidFill>
              <a:schemeClr val="bg1"/>
            </a:solidFill>
          </a:endParaRPr>
        </a:p>
      </dsp:txBody>
      <dsp:txXfrm>
        <a:off x="2119312" y="1102799"/>
        <a:ext cx="1857374" cy="2377856"/>
      </dsp:txXfrm>
    </dsp:sp>
    <dsp:sp modelId="{AEC89036-C451-4CBB-96D4-A193F8E2382F}">
      <dsp:nvSpPr>
        <dsp:cNvPr id="0" name=""/>
        <dsp:cNvSpPr/>
      </dsp:nvSpPr>
      <dsp:spPr>
        <a:xfrm>
          <a:off x="4236719" y="583344"/>
          <a:ext cx="1857374" cy="51945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TC ABDOME/PELVE</a:t>
          </a:r>
        </a:p>
      </dsp:txBody>
      <dsp:txXfrm>
        <a:off x="4236719" y="583344"/>
        <a:ext cx="1857374" cy="519454"/>
      </dsp:txXfrm>
    </dsp:sp>
    <dsp:sp modelId="{606D5D6C-0E06-493E-95CE-13BDD640041F}">
      <dsp:nvSpPr>
        <dsp:cNvPr id="0" name=""/>
        <dsp:cNvSpPr/>
      </dsp:nvSpPr>
      <dsp:spPr>
        <a:xfrm>
          <a:off x="4236719" y="1102799"/>
          <a:ext cx="1857374" cy="2377856"/>
        </a:xfrm>
        <a:prstGeom prst="rect">
          <a:avLst/>
        </a:prstGeom>
        <a:solidFill>
          <a:schemeClr val="bg2">
            <a:lumMod val="25000"/>
            <a:lumOff val="75000"/>
            <a:alpha val="9000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b="1" kern="1200" dirty="0"/>
            <a:t>Sem alterações</a:t>
          </a:r>
        </a:p>
      </dsp:txBody>
      <dsp:txXfrm>
        <a:off x="4236719" y="1102799"/>
        <a:ext cx="1857374" cy="23778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BD57B9-758E-426A-92CE-E7091B8150FA}">
      <dsp:nvSpPr>
        <dsp:cNvPr id="0" name=""/>
        <dsp:cNvSpPr/>
      </dsp:nvSpPr>
      <dsp:spPr>
        <a:xfrm rot="16200000">
          <a:off x="522128" y="-522128"/>
          <a:ext cx="1762760" cy="2807017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1200" kern="1200" dirty="0">
            <a:solidFill>
              <a:schemeClr val="tx1"/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b="0" kern="1200" dirty="0">
              <a:solidFill>
                <a:schemeClr val="tx1"/>
              </a:solidFill>
            </a:rPr>
            <a:t>Linfonodomegalia é a manifestação mais comum. Um terço dos pacientes tem sintomas B (febre, sudorese noturna e perda ponderal)</a:t>
          </a:r>
          <a:endParaRPr lang="pt-BR" sz="1400" b="0" kern="1200" dirty="0">
            <a:solidFill>
              <a:schemeClr val="tx1"/>
            </a:solidFill>
          </a:endParaRPr>
        </a:p>
      </dsp:txBody>
      <dsp:txXfrm rot="5400000">
        <a:off x="0" y="0"/>
        <a:ext cx="2807017" cy="1322070"/>
      </dsp:txXfrm>
    </dsp:sp>
    <dsp:sp modelId="{CF843FAE-F999-425B-B522-29A975EAD301}">
      <dsp:nvSpPr>
        <dsp:cNvPr id="0" name=""/>
        <dsp:cNvSpPr/>
      </dsp:nvSpPr>
      <dsp:spPr>
        <a:xfrm>
          <a:off x="2807017" y="0"/>
          <a:ext cx="2807017" cy="1762760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1400" b="1" kern="1200" dirty="0">
            <a:solidFill>
              <a:schemeClr val="tx1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1600" b="1" kern="1200" dirty="0">
            <a:solidFill>
              <a:schemeClr val="tx1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b="1" kern="1200" dirty="0">
              <a:solidFill>
                <a:schemeClr val="tx1"/>
              </a:solidFill>
            </a:rPr>
            <a:t>Prurido</a:t>
          </a:r>
          <a:r>
            <a:rPr lang="pt-PT" sz="1600" b="0" kern="1200" dirty="0">
              <a:solidFill>
                <a:schemeClr val="tx1"/>
              </a:solidFill>
            </a:rPr>
            <a:t>, hiperpigmentação, urticária, eritrodermia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b="0" kern="1200" dirty="0">
              <a:solidFill>
                <a:schemeClr val="tx1"/>
              </a:solidFill>
            </a:rPr>
            <a:t> (17-53%)</a:t>
          </a:r>
          <a:endParaRPr lang="pt-BR" sz="1600" b="0" kern="1200" dirty="0">
            <a:solidFill>
              <a:schemeClr val="tx1"/>
            </a:solidFill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300" b="1" kern="1200" dirty="0">
            <a:solidFill>
              <a:schemeClr val="tx1"/>
            </a:solidFill>
          </a:endParaRPr>
        </a:p>
      </dsp:txBody>
      <dsp:txXfrm>
        <a:off x="2807017" y="0"/>
        <a:ext cx="2807017" cy="1322070"/>
      </dsp:txXfrm>
    </dsp:sp>
    <dsp:sp modelId="{9403F0FE-D974-4F6A-896B-9BB2C7CF041F}">
      <dsp:nvSpPr>
        <dsp:cNvPr id="0" name=""/>
        <dsp:cNvSpPr/>
      </dsp:nvSpPr>
      <dsp:spPr>
        <a:xfrm rot="10800000">
          <a:off x="0" y="1762760"/>
          <a:ext cx="2807017" cy="1762760"/>
        </a:xfrm>
        <a:prstGeom prst="round1Rect">
          <a:avLst/>
        </a:prstGeom>
        <a:solidFill>
          <a:schemeClr val="accent2">
            <a:lumMod val="50000"/>
          </a:schemeClr>
        </a:solidFill>
        <a:ln w="25400" cap="rnd" cmpd="sng" algn="ctr">
          <a:solidFill>
            <a:schemeClr val="lt1"/>
          </a:solidFill>
          <a:prstDash val="solid"/>
        </a:ln>
        <a:effectLst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 dirty="0">
              <a:solidFill>
                <a:schemeClr val="tx1"/>
              </a:solidFill>
            </a:rPr>
            <a:t>Infiltração tumoral direta da pele é extremamente raro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0" kern="1200" dirty="0">
              <a:solidFill>
                <a:schemeClr val="tx1"/>
              </a:solidFill>
            </a:rPr>
            <a:t>(</a:t>
          </a:r>
          <a:r>
            <a:rPr lang="pt-PT" sz="1600" b="0" kern="1200" dirty="0">
              <a:solidFill>
                <a:schemeClr val="tx1"/>
              </a:solidFill>
            </a:rPr>
            <a:t>0,5-3,4%)</a:t>
          </a:r>
          <a:endParaRPr lang="pt-BR" sz="1600" b="0" kern="1200" dirty="0">
            <a:solidFill>
              <a:schemeClr val="tx1"/>
            </a:solidFill>
          </a:endParaRPr>
        </a:p>
      </dsp:txBody>
      <dsp:txXfrm rot="10800000">
        <a:off x="0" y="2203449"/>
        <a:ext cx="2807017" cy="1322070"/>
      </dsp:txXfrm>
    </dsp:sp>
    <dsp:sp modelId="{0B4410A2-49E3-4FBB-866D-43BFD755C635}">
      <dsp:nvSpPr>
        <dsp:cNvPr id="0" name=""/>
        <dsp:cNvSpPr/>
      </dsp:nvSpPr>
      <dsp:spPr>
        <a:xfrm rot="5400000">
          <a:off x="3310086" y="1240631"/>
          <a:ext cx="1762760" cy="2807017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b="0" kern="1200" dirty="0"/>
            <a:t>Placas, nódulos, pápulas e úlceras</a:t>
          </a:r>
          <a:endParaRPr lang="pt-BR" sz="1600" b="0" kern="1200" dirty="0"/>
        </a:p>
      </dsp:txBody>
      <dsp:txXfrm rot="-5400000">
        <a:off x="2787958" y="2203449"/>
        <a:ext cx="2807017" cy="1322070"/>
      </dsp:txXfrm>
    </dsp:sp>
    <dsp:sp modelId="{E5457715-EC22-48DE-A830-09BDDEA29044}">
      <dsp:nvSpPr>
        <dsp:cNvPr id="0" name=""/>
        <dsp:cNvSpPr/>
      </dsp:nvSpPr>
      <dsp:spPr>
        <a:xfrm>
          <a:off x="1964912" y="1322069"/>
          <a:ext cx="1684210" cy="881380"/>
        </a:xfrm>
        <a:prstGeom prst="roundRect">
          <a:avLst/>
        </a:prstGeom>
        <a:solidFill>
          <a:schemeClr val="accent1"/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tx1"/>
              </a:solidFill>
            </a:rPr>
            <a:t>CLÍNICA</a:t>
          </a:r>
          <a:endParaRPr lang="pt-BR" sz="2500" b="1" kern="1200" dirty="0">
            <a:solidFill>
              <a:schemeClr val="tx1"/>
            </a:solidFill>
          </a:endParaRPr>
        </a:p>
      </dsp:txBody>
      <dsp:txXfrm>
        <a:off x="2007937" y="1365094"/>
        <a:ext cx="1598160" cy="7953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7EE369-2E68-4D8C-8049-6D200992AD7C}">
      <dsp:nvSpPr>
        <dsp:cNvPr id="0" name=""/>
        <dsp:cNvSpPr/>
      </dsp:nvSpPr>
      <dsp:spPr>
        <a:xfrm rot="5400000">
          <a:off x="3062232" y="-1116331"/>
          <a:ext cx="829211" cy="3272318"/>
        </a:xfrm>
        <a:prstGeom prst="round2SameRect">
          <a:avLst/>
        </a:prstGeom>
        <a:solidFill>
          <a:schemeClr val="accent1">
            <a:alpha val="9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0" kern="1200" dirty="0">
              <a:solidFill>
                <a:schemeClr val="tx1"/>
              </a:solidFill>
            </a:rPr>
            <a:t>Biópsia </a:t>
          </a:r>
          <a:r>
            <a:rPr lang="pt-BR" sz="1600" b="0" kern="1200" dirty="0" err="1">
              <a:solidFill>
                <a:schemeClr val="tx1"/>
              </a:solidFill>
            </a:rPr>
            <a:t>excisional</a:t>
          </a:r>
          <a:r>
            <a:rPr lang="pt-BR" sz="1600" b="0" kern="1200" dirty="0">
              <a:solidFill>
                <a:schemeClr val="tx1"/>
              </a:solidFill>
            </a:rPr>
            <a:t> de linfonodo aumentado ou de área </a:t>
          </a:r>
          <a:r>
            <a:rPr lang="pt-BR" sz="1600" b="0" kern="1200" dirty="0" err="1">
              <a:solidFill>
                <a:schemeClr val="tx1"/>
              </a:solidFill>
            </a:rPr>
            <a:t>extranodal</a:t>
          </a:r>
          <a:r>
            <a:rPr lang="pt-BR" sz="1600" b="0" kern="1200" dirty="0">
              <a:solidFill>
                <a:schemeClr val="tx1"/>
              </a:solidFill>
            </a:rPr>
            <a:t> acometida</a:t>
          </a:r>
        </a:p>
      </dsp:txBody>
      <dsp:txXfrm rot="-5400000">
        <a:off x="1840679" y="145701"/>
        <a:ext cx="3231839" cy="748253"/>
      </dsp:txXfrm>
    </dsp:sp>
    <dsp:sp modelId="{D6AB38F6-881A-42B6-82B3-7C654243ABC5}">
      <dsp:nvSpPr>
        <dsp:cNvPr id="0" name=""/>
        <dsp:cNvSpPr/>
      </dsp:nvSpPr>
      <dsp:spPr>
        <a:xfrm>
          <a:off x="0" y="1570"/>
          <a:ext cx="1840678" cy="103651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Diagnóstico</a:t>
          </a:r>
        </a:p>
      </dsp:txBody>
      <dsp:txXfrm>
        <a:off x="50598" y="52168"/>
        <a:ext cx="1739482" cy="935318"/>
      </dsp:txXfrm>
    </dsp:sp>
    <dsp:sp modelId="{DDC2047F-7C77-4B2C-8949-C7F207901180}">
      <dsp:nvSpPr>
        <dsp:cNvPr id="0" name=""/>
        <dsp:cNvSpPr/>
      </dsp:nvSpPr>
      <dsp:spPr>
        <a:xfrm rot="5400000">
          <a:off x="3062232" y="-27990"/>
          <a:ext cx="829211" cy="3272318"/>
        </a:xfrm>
        <a:prstGeom prst="round2SameRect">
          <a:avLst/>
        </a:prstGeom>
        <a:solidFill>
          <a:schemeClr val="accent1">
            <a:alpha val="9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0" kern="1200" dirty="0">
              <a:solidFill>
                <a:schemeClr val="tx1"/>
              </a:solidFill>
            </a:rPr>
            <a:t>Quimioterapia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0" kern="1200" dirty="0">
              <a:solidFill>
                <a:schemeClr val="tx1"/>
              </a:solidFill>
            </a:rPr>
            <a:t>Quimioterapia +Radioterapia</a:t>
          </a:r>
        </a:p>
      </dsp:txBody>
      <dsp:txXfrm rot="-5400000">
        <a:off x="1840679" y="1234042"/>
        <a:ext cx="3231839" cy="748253"/>
      </dsp:txXfrm>
    </dsp:sp>
    <dsp:sp modelId="{12F9A070-9FA5-4B88-8C51-88576F0A3699}">
      <dsp:nvSpPr>
        <dsp:cNvPr id="0" name=""/>
        <dsp:cNvSpPr/>
      </dsp:nvSpPr>
      <dsp:spPr>
        <a:xfrm>
          <a:off x="0" y="1089911"/>
          <a:ext cx="1840678" cy="103651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Tratamento</a:t>
          </a:r>
        </a:p>
      </dsp:txBody>
      <dsp:txXfrm>
        <a:off x="50598" y="1140509"/>
        <a:ext cx="1739482" cy="935318"/>
      </dsp:txXfrm>
    </dsp:sp>
    <dsp:sp modelId="{1941F058-3512-4AF2-ADCC-D8652670E439}">
      <dsp:nvSpPr>
        <dsp:cNvPr id="0" name=""/>
        <dsp:cNvSpPr/>
      </dsp:nvSpPr>
      <dsp:spPr>
        <a:xfrm rot="5400000">
          <a:off x="3062232" y="1060350"/>
          <a:ext cx="829211" cy="3272318"/>
        </a:xfrm>
        <a:prstGeom prst="round2SameRect">
          <a:avLst/>
        </a:prstGeom>
        <a:solidFill>
          <a:schemeClr val="accent1">
            <a:alpha val="90000"/>
          </a:schemeClr>
        </a:solid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500" b="0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0" kern="1200" dirty="0">
              <a:solidFill>
                <a:schemeClr val="tx1"/>
              </a:solidFill>
            </a:rPr>
            <a:t>Curável em cerca de 80% dos casos</a:t>
          </a:r>
          <a:r>
            <a:rPr lang="pt-BR" sz="1600" b="1" kern="1200" dirty="0">
              <a:solidFill>
                <a:schemeClr val="tx1"/>
              </a:solidFill>
            </a:rPr>
            <a:t>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500" kern="1200" dirty="0"/>
        </a:p>
      </dsp:txBody>
      <dsp:txXfrm rot="-5400000">
        <a:off x="1840679" y="2322383"/>
        <a:ext cx="3231839" cy="748253"/>
      </dsp:txXfrm>
    </dsp:sp>
    <dsp:sp modelId="{B5427EE9-FC30-4C2D-8FDC-EE279CAC36BE}">
      <dsp:nvSpPr>
        <dsp:cNvPr id="0" name=""/>
        <dsp:cNvSpPr/>
      </dsp:nvSpPr>
      <dsp:spPr>
        <a:xfrm>
          <a:off x="0" y="2178251"/>
          <a:ext cx="1840678" cy="103651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Prognóstico</a:t>
          </a:r>
        </a:p>
      </dsp:txBody>
      <dsp:txXfrm>
        <a:off x="50598" y="2228849"/>
        <a:ext cx="1739482" cy="9353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0374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8916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e1f83d285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e1f83d285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2388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e1f83d285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e1f83d285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0456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Linfonodomegalia</a:t>
            </a:r>
            <a:r>
              <a:rPr lang="pt-BR" dirty="0"/>
              <a:t> cervical bilateral volumosa, associada a placas, pápulas e nódulo </a:t>
            </a:r>
            <a:r>
              <a:rPr lang="pt-BR" dirty="0" err="1"/>
              <a:t>eritemato</a:t>
            </a:r>
            <a:r>
              <a:rPr lang="pt-BR" dirty="0"/>
              <a:t>-violáceos infiltrados de consistência endurecida indolores na região cervical E</a:t>
            </a:r>
          </a:p>
        </p:txBody>
      </p:sp>
    </p:spTree>
    <p:extLst>
      <p:ext uri="{BB962C8B-B14F-4D97-AF65-F5344CB8AC3E}">
        <p14:creationId xmlns:p14="http://schemas.microsoft.com/office/powerpoint/2010/main" val="3095032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e1f83d285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e1f83d285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6833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Biopsia </a:t>
            </a:r>
            <a:r>
              <a:rPr lang="pt-BR" dirty="0" err="1"/>
              <a:t>cutane</a:t>
            </a:r>
            <a:r>
              <a:rPr lang="pt-BR" dirty="0"/>
              <a:t> incisional. Fala do linfonodo</a:t>
            </a:r>
          </a:p>
        </p:txBody>
      </p:sp>
    </p:spTree>
    <p:extLst>
      <p:ext uri="{BB962C8B-B14F-4D97-AF65-F5344CB8AC3E}">
        <p14:creationId xmlns:p14="http://schemas.microsoft.com/office/powerpoint/2010/main" val="1428355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e1f83d285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e1f83d285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Os exames laboratoriais revelaram anemia </a:t>
            </a:r>
            <a:r>
              <a:rPr lang="pt-BR" dirty="0" err="1"/>
              <a:t>normo</a:t>
            </a:r>
            <a:r>
              <a:rPr lang="pt-BR" dirty="0"/>
              <a:t>/</a:t>
            </a:r>
            <a:r>
              <a:rPr lang="pt-BR" dirty="0" err="1"/>
              <a:t>normo</a:t>
            </a:r>
            <a:r>
              <a:rPr lang="pt-BR" dirty="0"/>
              <a:t> , leucocitose, PCR elevada. Sendo realizado </a:t>
            </a:r>
            <a:r>
              <a:rPr lang="pt-BR" dirty="0" err="1"/>
              <a:t>tbm</a:t>
            </a:r>
            <a:r>
              <a:rPr lang="pt-BR" dirty="0"/>
              <a:t> baciloscopia e </a:t>
            </a:r>
            <a:r>
              <a:rPr lang="pt-BR" dirty="0" err="1"/>
              <a:t>trm</a:t>
            </a:r>
            <a:r>
              <a:rPr lang="pt-BR" dirty="0"/>
              <a:t> do escarro que foram negativos.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6833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e1f83d285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e1f83d285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AS tomografias realizadas revelaram </a:t>
            </a:r>
            <a:r>
              <a:rPr lang="pt-BR" dirty="0" err="1"/>
              <a:t>linfonodomegalia</a:t>
            </a:r>
            <a:r>
              <a:rPr lang="pt-BR" dirty="0"/>
              <a:t> cervical, a maior medindo tanto, presença </a:t>
            </a:r>
            <a:r>
              <a:rPr lang="pt-BR" dirty="0" err="1"/>
              <a:t>tbm</a:t>
            </a:r>
            <a:r>
              <a:rPr lang="pt-BR" dirty="0"/>
              <a:t> de </a:t>
            </a:r>
            <a:r>
              <a:rPr lang="pt-BR" dirty="0" err="1"/>
              <a:t>linfonodomegalia</a:t>
            </a:r>
            <a:r>
              <a:rPr lang="pt-BR" dirty="0"/>
              <a:t> hilar sem acometimento pulmonar, abdome e pelve sem alterações.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6833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e1f83d285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e1f83d285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6833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histopatológico da biopsia cutânea incisional revelou, no menor aumento, uma epiderme com acantose irregular, infiltrado inflamatório difuso até a hipoderme. </a:t>
            </a:r>
          </a:p>
        </p:txBody>
      </p:sp>
    </p:spTree>
    <p:extLst>
      <p:ext uri="{BB962C8B-B14F-4D97-AF65-F5344CB8AC3E}">
        <p14:creationId xmlns:p14="http://schemas.microsoft.com/office/powerpoint/2010/main" val="139240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 no maior aumento, infiltrado inflamatório misto com presença de células grandes binucleadas.</a:t>
            </a:r>
          </a:p>
        </p:txBody>
      </p:sp>
    </p:spTree>
    <p:extLst>
      <p:ext uri="{BB962C8B-B14F-4D97-AF65-F5344CB8AC3E}">
        <p14:creationId xmlns:p14="http://schemas.microsoft.com/office/powerpoint/2010/main" val="11855082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fb83e18a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fb83e18a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 a </a:t>
            </a:r>
            <a:r>
              <a:rPr lang="pt-BR" dirty="0" err="1"/>
              <a:t>imunohistoquimica</a:t>
            </a:r>
            <a:r>
              <a:rPr lang="pt-BR" dirty="0"/>
              <a:t> do linfonodo revelou positividade para e negatividade para tal, com isso fechamos diagnostico de linfoma de Hodgkin </a:t>
            </a:r>
            <a:r>
              <a:rPr lang="pt-BR" dirty="0" err="1"/>
              <a:t>classico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3468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fb83e18a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fb83e18a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3468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 base na clinica e tomografias foi classificada em estádio tal  </a:t>
            </a:r>
          </a:p>
        </p:txBody>
      </p:sp>
    </p:spTree>
    <p:extLst>
      <p:ext uri="{BB962C8B-B14F-4D97-AF65-F5344CB8AC3E}">
        <p14:creationId xmlns:p14="http://schemas.microsoft.com/office/powerpoint/2010/main" val="16224723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Com base na clinica e tomografias foi classificada em estádio tal  </a:t>
            </a:r>
          </a:p>
        </p:txBody>
      </p:sp>
    </p:spTree>
    <p:extLst>
      <p:ext uri="{BB962C8B-B14F-4D97-AF65-F5344CB8AC3E}">
        <p14:creationId xmlns:p14="http://schemas.microsoft.com/office/powerpoint/2010/main" val="16224723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fb83e18a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fb83e18a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34684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fb83e18a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fb83e18a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É classificado segundo a OMS em dois tipos: linfoma de Hodgkin de predomínio </a:t>
            </a:r>
            <a:r>
              <a:rPr lang="pt-BR" dirty="0" err="1"/>
              <a:t>linfocitico</a:t>
            </a:r>
            <a:r>
              <a:rPr lang="pt-BR" dirty="0"/>
              <a:t> nodular ou clássico, sendo esse subdividido em tais, cada um </a:t>
            </a:r>
            <a:r>
              <a:rPr lang="pt-BR" dirty="0" err="1"/>
              <a:t>caractisticas</a:t>
            </a:r>
            <a:r>
              <a:rPr lang="pt-BR" dirty="0"/>
              <a:t> distintas...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3468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fb83e18a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fb83e18a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Clinicamente se apresenta mais comumente com </a:t>
            </a:r>
            <a:r>
              <a:rPr lang="pt-BR" dirty="0" err="1"/>
              <a:t>linfonodomegalia</a:t>
            </a:r>
            <a:r>
              <a:rPr lang="pt-BR" dirty="0"/>
              <a:t>. O acometimento cutâneo é raro, quando acontece normalmente como manifestações </a:t>
            </a:r>
            <a:r>
              <a:rPr lang="pt-BR" dirty="0" err="1"/>
              <a:t>paraneoplásicas</a:t>
            </a:r>
            <a:r>
              <a:rPr lang="pt-BR" dirty="0"/>
              <a:t> com prurido, hiperpigmentação... E a infiltração direta da pele é extremamente rara. E pode se apresentar como placas, nódulos, pápulas e ulceras.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34684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fb83e18a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fb83e18a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3468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fb83e18a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fb83e18a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Voltando ao nosso caso, foi iniciado então pela hematologia o </a:t>
            </a:r>
            <a:r>
              <a:rPr lang="pt-BR" dirty="0" err="1"/>
              <a:t>tt</a:t>
            </a:r>
            <a:r>
              <a:rPr lang="pt-BR" dirty="0"/>
              <a:t> QT sistêmico com 6 ciclos de ABVD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34684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e266d88436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e266d88436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23219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e266d88436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e266d88436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74928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e266d88436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e266d88436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Como fala o pós? É cicatriz?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65212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fb83e18ad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fb83e18ad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34684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b7f9a64e8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b7f9a64e8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02945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e266d8843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e266d8843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1784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327155"/>
            <a:ext cx="7080026" cy="1371601"/>
          </a:xfrm>
        </p:spPr>
        <p:txBody>
          <a:bodyPr anchor="b">
            <a:normAutofit/>
          </a:bodyPr>
          <a:lstStyle>
            <a:lvl1pPr algn="ctr">
              <a:defRPr sz="40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2698755"/>
            <a:ext cx="7080026" cy="78740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879958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257585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320801"/>
            <a:ext cx="7192913" cy="1371610"/>
          </a:xfrm>
        </p:spPr>
        <p:txBody>
          <a:bodyPr anchor="b"/>
          <a:lstStyle>
            <a:lvl1pPr algn="ctr">
              <a:defRPr sz="3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2692409"/>
            <a:ext cx="7192913" cy="1130291"/>
          </a:xfrm>
        </p:spPr>
        <p:txBody>
          <a:bodyPr anchor="t"/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584226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299337"/>
            <a:ext cx="3795373" cy="3044063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299337"/>
            <a:ext cx="3798499" cy="3044063"/>
          </a:xfrm>
        </p:spPr>
        <p:txBody>
          <a:bodyPr anchor="t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178249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6" y="1300880"/>
            <a:ext cx="3816804" cy="3111577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864" y="1300880"/>
            <a:ext cx="3816804" cy="31115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376441"/>
            <a:ext cx="3657258" cy="408663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1785103"/>
            <a:ext cx="365725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376441"/>
            <a:ext cx="3671498" cy="408662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785103"/>
            <a:ext cx="3671498" cy="2558297"/>
          </a:xfrm>
        </p:spPr>
        <p:txBody>
          <a:bodyPr anchor="t"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834822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79421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184442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2780167" cy="1366439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457200"/>
            <a:ext cx="4808943" cy="388620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3639"/>
            <a:ext cx="2780167" cy="251976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891873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49" y="457200"/>
            <a:ext cx="2688125" cy="390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442"/>
            <a:ext cx="4451212" cy="1372004"/>
          </a:xfrm>
        </p:spPr>
        <p:txBody>
          <a:bodyPr anchor="b">
            <a:no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81914" y="572776"/>
            <a:ext cx="2456813" cy="3684617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1829445"/>
            <a:ext cx="4451212" cy="253210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779117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410855"/>
            <a:ext cx="7606349" cy="2862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3423941"/>
            <a:ext cx="7766495" cy="407604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7012" y="521257"/>
            <a:ext cx="7384010" cy="2644253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65322" cy="511854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44615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6328"/>
            <a:ext cx="7765322" cy="265075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1385"/>
            <a:ext cx="7765322" cy="112637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99409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99562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228265"/>
            <a:ext cx="7765322" cy="11171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TextBox 10"/>
          <p:cNvSpPr txBox="1"/>
          <p:nvPr/>
        </p:nvSpPr>
        <p:spPr>
          <a:xfrm>
            <a:off x="742950" y="66359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8537" y="219619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806776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1595207"/>
            <a:ext cx="7765322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3487917"/>
            <a:ext cx="7764149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546540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414462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1928812"/>
            <a:ext cx="2475738" cy="241458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742299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2" y="1363661"/>
            <a:ext cx="2504979" cy="1385888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0" y="1363661"/>
            <a:ext cx="2504979" cy="1385888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38" y="1363661"/>
            <a:ext cx="2504979" cy="138588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454188"/>
            <a:ext cx="2319276" cy="1202216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454321"/>
            <a:ext cx="2319276" cy="1206123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6" y="3360276"/>
            <a:ext cx="2475738" cy="983125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2928079"/>
            <a:ext cx="2475738" cy="432197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450824"/>
            <a:ext cx="2319276" cy="1205471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3360274"/>
            <a:ext cx="2475738" cy="983126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3538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877607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457200"/>
            <a:ext cx="1713365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457200"/>
            <a:ext cx="5937654" cy="3886201"/>
          </a:xfrm>
        </p:spPr>
        <p:txBody>
          <a:bodyPr vert="eaVert" anchor="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312448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 txBox="1">
            <a:spLocks noGrp="1"/>
          </p:cNvSpPr>
          <p:nvPr>
            <p:ph type="title"/>
          </p:nvPr>
        </p:nvSpPr>
        <p:spPr>
          <a:xfrm>
            <a:off x="788900" y="434600"/>
            <a:ext cx="767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"/>
          <p:cNvSpPr txBox="1">
            <a:spLocks noGrp="1"/>
          </p:cNvSpPr>
          <p:nvPr>
            <p:ph type="body" idx="1"/>
          </p:nvPr>
        </p:nvSpPr>
        <p:spPr>
          <a:xfrm>
            <a:off x="732300" y="993138"/>
            <a:ext cx="7679400" cy="354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3099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6817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8"/>
          <p:cNvSpPr txBox="1">
            <a:spLocks noGrp="1"/>
          </p:cNvSpPr>
          <p:nvPr>
            <p:ph type="title"/>
          </p:nvPr>
        </p:nvSpPr>
        <p:spPr>
          <a:xfrm>
            <a:off x="1509150" y="1579650"/>
            <a:ext cx="6125700" cy="19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50425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27"/>
          <p:cNvSpPr txBox="1">
            <a:spLocks noGrp="1"/>
          </p:cNvSpPr>
          <p:nvPr>
            <p:ph type="title"/>
          </p:nvPr>
        </p:nvSpPr>
        <p:spPr>
          <a:xfrm>
            <a:off x="732300" y="445025"/>
            <a:ext cx="767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36" name="Google Shape;736;p27"/>
          <p:cNvSpPr txBox="1">
            <a:spLocks noGrp="1"/>
          </p:cNvSpPr>
          <p:nvPr>
            <p:ph type="subTitle" idx="1"/>
          </p:nvPr>
        </p:nvSpPr>
        <p:spPr>
          <a:xfrm>
            <a:off x="2027850" y="1493650"/>
            <a:ext cx="5088300" cy="24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55638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28"/>
          <p:cNvSpPr txBox="1">
            <a:spLocks noGrp="1"/>
          </p:cNvSpPr>
          <p:nvPr>
            <p:ph type="title"/>
          </p:nvPr>
        </p:nvSpPr>
        <p:spPr>
          <a:xfrm>
            <a:off x="732300" y="1396700"/>
            <a:ext cx="3174000" cy="16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51" name="Google Shape;751;p28"/>
          <p:cNvSpPr txBox="1">
            <a:spLocks noGrp="1"/>
          </p:cNvSpPr>
          <p:nvPr>
            <p:ph type="subTitle" idx="1"/>
          </p:nvPr>
        </p:nvSpPr>
        <p:spPr>
          <a:xfrm>
            <a:off x="732300" y="2893413"/>
            <a:ext cx="3174000" cy="9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40593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457200"/>
            <a:ext cx="7765322" cy="72783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299337"/>
            <a:ext cx="7765322" cy="304406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68D30656-FA87-4746-BB3C-C81A2AA06ED9}" type="datetimeFigureOut">
              <a:rPr lang="pt-BR" smtClean="0"/>
              <a:pPr/>
              <a:t>26/09/2022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59C2371-3259-4C7B-8862-90B35CE2C5B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81669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5350" r:id="rId1"/>
    <p:sldLayoutId id="2147485351" r:id="rId2"/>
    <p:sldLayoutId id="2147485352" r:id="rId3"/>
    <p:sldLayoutId id="2147485353" r:id="rId4"/>
    <p:sldLayoutId id="2147485354" r:id="rId5"/>
    <p:sldLayoutId id="2147485355" r:id="rId6"/>
    <p:sldLayoutId id="2147485356" r:id="rId7"/>
    <p:sldLayoutId id="2147485357" r:id="rId8"/>
    <p:sldLayoutId id="2147485358" r:id="rId9"/>
    <p:sldLayoutId id="2147485359" r:id="rId10"/>
    <p:sldLayoutId id="2147485360" r:id="rId11"/>
    <p:sldLayoutId id="2147485361" r:id="rId12"/>
    <p:sldLayoutId id="2147485362" r:id="rId13"/>
    <p:sldLayoutId id="2147485363" r:id="rId14"/>
    <p:sldLayoutId id="2147485364" r:id="rId15"/>
    <p:sldLayoutId id="2147485365" r:id="rId16"/>
    <p:sldLayoutId id="2147485366" r:id="rId17"/>
    <p:sldLayoutId id="2147485367" r:id="rId18"/>
    <p:sldLayoutId id="2147485371" r:id="rId19"/>
    <p:sldLayoutId id="2147485372" r:id="rId20"/>
    <p:sldLayoutId id="2147485374" r:id="rId21"/>
    <p:sldLayoutId id="2147485375" r:id="rId22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5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540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3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76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2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039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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255500" indent="-16200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1510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18013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09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2329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2"/>
        </a:buClr>
        <a:buSzPct val="70000"/>
        <a:buFont typeface="Wingdings 2" charset="2"/>
        <a:buChar char=""/>
        <a:defRPr sz="105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168274" y="163285"/>
            <a:ext cx="975726" cy="936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83" name="Google Shape;883;p38"/>
          <p:cNvSpPr txBox="1">
            <a:spLocks noGrp="1"/>
          </p:cNvSpPr>
          <p:nvPr>
            <p:ph type="ctrTitle"/>
          </p:nvPr>
        </p:nvSpPr>
        <p:spPr>
          <a:xfrm>
            <a:off x="1249800" y="1578429"/>
            <a:ext cx="6644400" cy="21662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pt-BR" sz="2400" dirty="0"/>
            </a:br>
            <a:r>
              <a:rPr lang="pt-BR" sz="3200" dirty="0">
                <a:solidFill>
                  <a:schemeClr val="tx1"/>
                </a:solidFill>
              </a:rPr>
              <a:t>LINFOMA DE HODGKIN COM ACOMETIMENTO CUTÂNEO</a:t>
            </a:r>
            <a:endParaRPr lang="pt-BR" sz="2400" dirty="0">
              <a:solidFill>
                <a:schemeClr val="tx1"/>
              </a:solidFill>
            </a:endParaRPr>
          </a:p>
        </p:txBody>
      </p:sp>
      <p:sp>
        <p:nvSpPr>
          <p:cNvPr id="884" name="Google Shape;884;p38"/>
          <p:cNvSpPr txBox="1">
            <a:spLocks noGrp="1"/>
          </p:cNvSpPr>
          <p:nvPr>
            <p:ph type="subTitle" idx="1"/>
          </p:nvPr>
        </p:nvSpPr>
        <p:spPr>
          <a:xfrm>
            <a:off x="772886" y="3581400"/>
            <a:ext cx="7815943" cy="13498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effectLst/>
                <a:latin typeface="+mn-lt"/>
              </a:rPr>
              <a:t>Marília Barbosa Cavalcante Silva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effectLst/>
                <a:latin typeface="+mn-lt"/>
              </a:rPr>
              <a:t>Giovanna Abrantes Pimenta de Figueiredo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 err="1">
                <a:effectLst/>
                <a:latin typeface="+mn-lt"/>
              </a:rPr>
              <a:t>Marcella</a:t>
            </a:r>
            <a:r>
              <a:rPr lang="pt-BR" sz="1200" dirty="0">
                <a:effectLst/>
                <a:latin typeface="+mn-lt"/>
              </a:rPr>
              <a:t> Oliveira Menezes </a:t>
            </a:r>
            <a:r>
              <a:rPr lang="pt-BR" sz="1200" dirty="0" err="1">
                <a:effectLst/>
                <a:latin typeface="+mn-lt"/>
              </a:rPr>
              <a:t>Quitete</a:t>
            </a:r>
            <a:r>
              <a:rPr lang="pt-BR" sz="1200" dirty="0">
                <a:effectLst/>
                <a:latin typeface="+mn-lt"/>
              </a:rPr>
              <a:t> de Campos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effectLst/>
                <a:latin typeface="+mn-lt"/>
              </a:rPr>
              <a:t>Paula Cardoso Corrêa </a:t>
            </a:r>
            <a:r>
              <a:rPr lang="pt-BR" sz="1200" dirty="0" err="1">
                <a:effectLst/>
                <a:latin typeface="+mn-lt"/>
              </a:rPr>
              <a:t>Filgueiras</a:t>
            </a:r>
            <a:endParaRPr lang="pt-BR" sz="1200" dirty="0">
              <a:effectLst/>
              <a:latin typeface="+mn-l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effectLst/>
                <a:latin typeface="+mn-lt"/>
              </a:rPr>
              <a:t>Carlota Emilia César de Figueiredo</a:t>
            </a:r>
            <a:endParaRPr lang="pt-BR" sz="1100" dirty="0">
              <a:effectLst/>
              <a:latin typeface="+mn-l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20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sz="20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272143" y="195943"/>
            <a:ext cx="4950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tx1"/>
                </a:solidFill>
                <a:latin typeface="+mn-lt"/>
              </a:rPr>
              <a:t>Hospital Federal dos Servidores do Estado – Serviço de Dermatologia</a:t>
            </a:r>
          </a:p>
          <a:p>
            <a:r>
              <a:rPr lang="pt-BR" sz="1200" dirty="0">
                <a:solidFill>
                  <a:schemeClr val="tx1"/>
                </a:solidFill>
                <a:latin typeface="+mn-lt"/>
              </a:rPr>
              <a:t>Chefe do serviço: Paulo Antônio </a:t>
            </a:r>
            <a:r>
              <a:rPr lang="pt-BR" sz="1200" dirty="0" err="1">
                <a:solidFill>
                  <a:schemeClr val="tx1"/>
                </a:solidFill>
                <a:latin typeface="+mn-lt"/>
              </a:rPr>
              <a:t>Oldani</a:t>
            </a:r>
            <a:r>
              <a:rPr lang="pt-BR" sz="1200" dirty="0">
                <a:solidFill>
                  <a:schemeClr val="tx1"/>
                </a:solidFill>
                <a:latin typeface="+mn-lt"/>
              </a:rPr>
              <a:t> Félix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CASO CLÍNICO</a:t>
            </a:r>
          </a:p>
        </p:txBody>
      </p:sp>
      <p:sp>
        <p:nvSpPr>
          <p:cNvPr id="890" name="Google Shape;890;p39"/>
          <p:cNvSpPr txBox="1">
            <a:spLocks noGrp="1"/>
          </p:cNvSpPr>
          <p:nvPr>
            <p:ph type="body" idx="1"/>
          </p:nvPr>
        </p:nvSpPr>
        <p:spPr>
          <a:xfrm>
            <a:off x="732300" y="1088570"/>
            <a:ext cx="7679400" cy="344546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800" b="1" dirty="0">
              <a:solidFill>
                <a:schemeClr val="tx1"/>
              </a:solidFill>
              <a:latin typeface="+mn-l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tx1"/>
                </a:solidFill>
                <a:latin typeface="+mn-lt"/>
              </a:rPr>
              <a:t>IDENTIFICAÇÃO: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v"/>
            </a:pPr>
            <a:r>
              <a:rPr lang="pt-BR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Feminino</a:t>
            </a:r>
          </a:p>
          <a:p>
            <a:pPr marL="0" lvl="0" indent="0">
              <a:buClr>
                <a:schemeClr val="tx2"/>
              </a:buClr>
              <a:buFont typeface="Wingdings" pitchFamily="2" charset="2"/>
              <a:buChar char="v"/>
            </a:pPr>
            <a:r>
              <a:rPr lang="pt-BR" sz="1600" dirty="0">
                <a:solidFill>
                  <a:schemeClr val="tx1">
                    <a:lumMod val="85000"/>
                  </a:schemeClr>
                </a:solidFill>
              </a:rPr>
              <a:t> 20</a:t>
            </a:r>
            <a:r>
              <a:rPr lang="pt-BR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anos</a:t>
            </a:r>
          </a:p>
          <a:p>
            <a:pPr marL="0" lvl="0" indent="0">
              <a:buClr>
                <a:schemeClr val="tx2"/>
              </a:buClr>
              <a:buFont typeface="Wingdings" pitchFamily="2" charset="2"/>
              <a:buChar char="v"/>
            </a:pPr>
            <a:r>
              <a:rPr lang="pt-BR" sz="1600" dirty="0">
                <a:solidFill>
                  <a:schemeClr val="tx1">
                    <a:lumMod val="85000"/>
                  </a:schemeClr>
                </a:solidFill>
              </a:rPr>
              <a:t> Solteira</a:t>
            </a:r>
            <a:endParaRPr lang="pt-BR" sz="1600" dirty="0">
              <a:solidFill>
                <a:schemeClr val="tx1">
                  <a:lumMod val="85000"/>
                </a:schemeClr>
              </a:solidFill>
              <a:latin typeface="+mn-lt"/>
            </a:endParaRPr>
          </a:p>
          <a:p>
            <a:pPr marL="0" lvl="0" indent="0">
              <a:buClr>
                <a:schemeClr val="tx2"/>
              </a:buClr>
              <a:buFont typeface="Wingdings" pitchFamily="2" charset="2"/>
              <a:buChar char="v"/>
            </a:pPr>
            <a:r>
              <a:rPr lang="pt-BR" sz="1600" dirty="0">
                <a:solidFill>
                  <a:schemeClr val="tx1">
                    <a:lumMod val="85000"/>
                  </a:schemeClr>
                </a:solidFill>
              </a:rPr>
              <a:t> Estudante</a:t>
            </a:r>
            <a:r>
              <a:rPr lang="pt-BR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 </a:t>
            </a:r>
          </a:p>
          <a:p>
            <a:pPr marL="0" lvl="0" indent="0">
              <a:buClr>
                <a:schemeClr val="tx2"/>
              </a:buClr>
              <a:buFont typeface="Wingdings" pitchFamily="2" charset="2"/>
              <a:buChar char="v"/>
            </a:pPr>
            <a:r>
              <a:rPr lang="pt-BR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pt-BR" sz="1600" dirty="0">
                <a:solidFill>
                  <a:schemeClr val="tx1">
                    <a:lumMod val="85000"/>
                  </a:schemeClr>
                </a:solidFill>
                <a:latin typeface="+mn-lt"/>
              </a:rPr>
              <a:t>Natural de Barreiros e residente em Mangaratiba – RJ</a:t>
            </a:r>
          </a:p>
          <a:p>
            <a:pPr marL="0" lvl="0" indent="0">
              <a:buClr>
                <a:schemeClr val="tx2"/>
              </a:buClr>
              <a:buFont typeface="Wingdings" pitchFamily="2" charset="2"/>
              <a:buChar char="v"/>
            </a:pPr>
            <a:endParaRPr lang="pt-BR" sz="1800" dirty="0">
              <a:solidFill>
                <a:schemeClr val="tx1">
                  <a:lumMod val="85000"/>
                </a:schemeClr>
              </a:solidFill>
            </a:endParaRPr>
          </a:p>
          <a:p>
            <a:pPr marL="0" lvl="0" indent="0" algn="just">
              <a:buNone/>
            </a:pPr>
            <a:r>
              <a:rPr lang="pt-BR" sz="1600" b="1" dirty="0">
                <a:solidFill>
                  <a:schemeClr val="tx1"/>
                </a:solidFill>
              </a:rPr>
              <a:t>HISTÓRIA DA DOENÇA ATUAL:</a:t>
            </a:r>
          </a:p>
          <a:p>
            <a:pPr marL="0" lvl="0" indent="0" algn="just">
              <a:buClr>
                <a:schemeClr val="tx2"/>
              </a:buClr>
              <a:buFont typeface="Wingdings" pitchFamily="2" charset="2"/>
              <a:buChar char="v"/>
            </a:pPr>
            <a:r>
              <a:rPr lang="pt-BR" sz="18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pt-BR" sz="1600" dirty="0">
                <a:solidFill>
                  <a:schemeClr val="tx1">
                    <a:lumMod val="85000"/>
                  </a:schemeClr>
                </a:solidFill>
              </a:rPr>
              <a:t>Paciente internada pela Hematologia, sendo solicitado parecer ao nosso serviço devido a quadro de </a:t>
            </a:r>
            <a:r>
              <a:rPr lang="pt-BR" sz="1600" b="1" dirty="0">
                <a:solidFill>
                  <a:schemeClr val="tx1"/>
                </a:solidFill>
              </a:rPr>
              <a:t>nódulos eritematosos</a:t>
            </a:r>
            <a:r>
              <a:rPr lang="pt-BR" sz="1600" dirty="0">
                <a:solidFill>
                  <a:schemeClr val="tx1"/>
                </a:solidFill>
              </a:rPr>
              <a:t> </a:t>
            </a:r>
            <a:r>
              <a:rPr lang="pt-BR" sz="1600" dirty="0">
                <a:solidFill>
                  <a:schemeClr val="tx1">
                    <a:lumMod val="85000"/>
                  </a:schemeClr>
                </a:solidFill>
              </a:rPr>
              <a:t>na região cervical esquerda associados a </a:t>
            </a:r>
            <a:r>
              <a:rPr lang="pt-BR" sz="1600" b="1" dirty="0" err="1">
                <a:solidFill>
                  <a:schemeClr val="tx1"/>
                </a:solidFill>
              </a:rPr>
              <a:t>linfonodomegalia</a:t>
            </a:r>
            <a:r>
              <a:rPr lang="pt-BR" sz="1600" b="1" dirty="0">
                <a:solidFill>
                  <a:schemeClr val="tx1"/>
                </a:solidFill>
              </a:rPr>
              <a:t> cervical e axilar bilateralmente, tosse, febre e perda ponderal</a:t>
            </a:r>
            <a:r>
              <a:rPr lang="pt-BR" sz="1600" dirty="0">
                <a:solidFill>
                  <a:schemeClr val="tx1"/>
                </a:solidFill>
              </a:rPr>
              <a:t> </a:t>
            </a:r>
            <a:r>
              <a:rPr lang="pt-BR" sz="1600" dirty="0">
                <a:solidFill>
                  <a:schemeClr val="tx1">
                    <a:lumMod val="85000"/>
                  </a:schemeClr>
                </a:solidFill>
              </a:rPr>
              <a:t>há cerca de </a:t>
            </a:r>
            <a:r>
              <a:rPr lang="pt-BR" sz="1600" b="1" dirty="0">
                <a:solidFill>
                  <a:schemeClr val="tx1"/>
                </a:solidFill>
              </a:rPr>
              <a:t>7 meses</a:t>
            </a:r>
            <a:r>
              <a:rPr lang="pt-BR" sz="1600" dirty="0">
                <a:solidFill>
                  <a:schemeClr val="tx1">
                    <a:lumMod val="85000"/>
                  </a:schemeClr>
                </a:solidFill>
              </a:rPr>
              <a:t>.</a:t>
            </a:r>
            <a:endParaRPr lang="pt-BR" sz="1800" dirty="0">
              <a:solidFill>
                <a:schemeClr val="tx1">
                  <a:lumMod val="85000"/>
                </a:schemeClr>
              </a:solidFill>
            </a:endParaRPr>
          </a:p>
          <a:p>
            <a:pPr marL="0" lvl="0" indent="0">
              <a:buClr>
                <a:schemeClr val="tx2"/>
              </a:buClr>
              <a:buNone/>
            </a:pPr>
            <a:endParaRPr lang="pt-BR" sz="1800" dirty="0">
              <a:solidFill>
                <a:schemeClr val="tx1">
                  <a:lumMod val="85000"/>
                </a:schemeClr>
              </a:solidFill>
              <a:latin typeface="+mn-lt"/>
            </a:endParaRPr>
          </a:p>
          <a:p>
            <a:pPr marL="0" lvl="0" indent="0">
              <a:buNone/>
            </a:pPr>
            <a:endParaRPr lang="pt-BR" sz="1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91" name="Google Shape;891;p39"/>
          <p:cNvSpPr/>
          <p:nvPr/>
        </p:nvSpPr>
        <p:spPr>
          <a:xfrm rot="5400000">
            <a:off x="9658283" y="1539125"/>
            <a:ext cx="50" cy="15452"/>
          </a:xfrm>
          <a:custGeom>
            <a:avLst/>
            <a:gdLst/>
            <a:ahLst/>
            <a:cxnLst/>
            <a:rect l="l" t="t" r="r" b="b"/>
            <a:pathLst>
              <a:path w="1" h="306" extrusionOk="0">
                <a:moveTo>
                  <a:pt x="0" y="0"/>
                </a:moveTo>
                <a:lnTo>
                  <a:pt x="0" y="306"/>
                </a:lnTo>
                <a:lnTo>
                  <a:pt x="0" y="30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CASO CLÍNICO</a:t>
            </a:r>
          </a:p>
        </p:txBody>
      </p:sp>
      <p:sp>
        <p:nvSpPr>
          <p:cNvPr id="890" name="Google Shape;890;p39"/>
          <p:cNvSpPr txBox="1">
            <a:spLocks noGrp="1"/>
          </p:cNvSpPr>
          <p:nvPr>
            <p:ph type="body" idx="1"/>
          </p:nvPr>
        </p:nvSpPr>
        <p:spPr>
          <a:xfrm>
            <a:off x="732300" y="1088570"/>
            <a:ext cx="7679400" cy="1709059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numCol="1" anchor="t" anchorCtr="0">
            <a:noAutofit/>
          </a:bodyPr>
          <a:lstStyle/>
          <a:p>
            <a:pPr marL="0" lvl="0" indent="0" algn="just">
              <a:buNone/>
            </a:pPr>
            <a:endParaRPr lang="pt-BR" sz="1600" dirty="0">
              <a:solidFill>
                <a:schemeClr val="tx1">
                  <a:lumMod val="85000"/>
                </a:schemeClr>
              </a:solidFill>
              <a:latin typeface="+mn-lt"/>
            </a:endParaRPr>
          </a:p>
          <a:p>
            <a:pPr marL="0" lvl="0" indent="0">
              <a:buNone/>
            </a:pPr>
            <a:r>
              <a:rPr lang="pt-BR" sz="1600" b="1" dirty="0">
                <a:solidFill>
                  <a:schemeClr val="tx1"/>
                </a:solidFill>
              </a:rPr>
              <a:t>HISTÓRIA PATOLÓGICA PREGRESSA: </a:t>
            </a:r>
          </a:p>
          <a:p>
            <a:pPr marL="0" lvl="0" indent="0">
              <a:buClr>
                <a:schemeClr val="tx2"/>
              </a:buClr>
              <a:buFont typeface="Wingdings" pitchFamily="2" charset="2"/>
              <a:buChar char="v"/>
            </a:pPr>
            <a:r>
              <a:rPr lang="pt-BR" sz="1600" dirty="0">
                <a:solidFill>
                  <a:schemeClr val="tx1">
                    <a:lumMod val="85000"/>
                  </a:schemeClr>
                </a:solidFill>
              </a:rPr>
              <a:t> NDN</a:t>
            </a:r>
            <a:endParaRPr lang="pt-BR" sz="1800" dirty="0">
              <a:solidFill>
                <a:schemeClr val="tx1">
                  <a:lumMod val="85000"/>
                </a:schemeClr>
              </a:solidFill>
            </a:endParaRPr>
          </a:p>
          <a:p>
            <a:pPr marL="0" lvl="0" indent="0">
              <a:buNone/>
            </a:pPr>
            <a:endParaRPr lang="pt-BR" sz="1600" b="1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pt-BR" sz="1600" b="1" dirty="0">
                <a:solidFill>
                  <a:schemeClr val="tx1"/>
                </a:solidFill>
              </a:rPr>
              <a:t>HISTÓRIA SOCIAL: </a:t>
            </a:r>
          </a:p>
          <a:p>
            <a:pPr marL="0" lvl="0" indent="0">
              <a:buClr>
                <a:schemeClr val="tx2"/>
              </a:buClr>
              <a:buFont typeface="Wingdings" pitchFamily="2" charset="2"/>
              <a:buChar char="v"/>
            </a:pPr>
            <a:r>
              <a:rPr lang="pt-BR" sz="1600" dirty="0">
                <a:solidFill>
                  <a:schemeClr val="tx1">
                    <a:lumMod val="85000"/>
                  </a:schemeClr>
                </a:solidFill>
              </a:rPr>
              <a:t> Negou tabagismo e etilismo</a:t>
            </a:r>
            <a:endParaRPr lang="pt-BR" sz="1800" dirty="0">
              <a:solidFill>
                <a:schemeClr val="tx1">
                  <a:lumMod val="85000"/>
                </a:schemeClr>
              </a:solidFill>
            </a:endParaRPr>
          </a:p>
          <a:p>
            <a:pPr marL="0" lvl="0" indent="0">
              <a:buNone/>
            </a:pPr>
            <a:endParaRPr lang="pt-BR" sz="1800" b="1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pt-BR" sz="1600" b="1" dirty="0">
                <a:solidFill>
                  <a:schemeClr val="tx1"/>
                </a:solidFill>
              </a:rPr>
              <a:t>HISTÓRIA FAMILIAR: </a:t>
            </a:r>
          </a:p>
          <a:p>
            <a:pPr marL="0" lvl="0" indent="0">
              <a:buClr>
                <a:schemeClr val="tx2"/>
              </a:buClr>
              <a:buFont typeface="Wingdings" pitchFamily="2" charset="2"/>
              <a:buChar char="v"/>
            </a:pPr>
            <a:r>
              <a:rPr lang="pt-BR" sz="18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pt-BR" sz="1600" dirty="0">
                <a:solidFill>
                  <a:schemeClr val="tx1">
                    <a:lumMod val="85000"/>
                  </a:schemeClr>
                </a:solidFill>
              </a:rPr>
              <a:t>NDN</a:t>
            </a:r>
            <a:endParaRPr lang="pt-BR" sz="1800" dirty="0">
              <a:solidFill>
                <a:schemeClr val="tx1">
                  <a:lumMod val="85000"/>
                </a:schemeClr>
              </a:solidFill>
            </a:endParaRPr>
          </a:p>
          <a:p>
            <a:pPr marL="0" lvl="0" indent="0" algn="just">
              <a:buNone/>
            </a:pPr>
            <a:endParaRPr lang="pt-BR" sz="1600" dirty="0">
              <a:solidFill>
                <a:schemeClr val="tx1">
                  <a:lumMod val="85000"/>
                </a:schemeClr>
              </a:solidFill>
              <a:latin typeface="+mn-lt"/>
            </a:endParaRPr>
          </a:p>
          <a:p>
            <a:pPr marL="0" lvl="0" indent="0" algn="just">
              <a:buNone/>
            </a:pPr>
            <a:endParaRPr sz="20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891" name="Google Shape;891;p39"/>
          <p:cNvSpPr/>
          <p:nvPr/>
        </p:nvSpPr>
        <p:spPr>
          <a:xfrm rot="5400000">
            <a:off x="9658283" y="1539125"/>
            <a:ext cx="50" cy="15452"/>
          </a:xfrm>
          <a:custGeom>
            <a:avLst/>
            <a:gdLst/>
            <a:ahLst/>
            <a:cxnLst/>
            <a:rect l="l" t="t" r="r" b="b"/>
            <a:pathLst>
              <a:path w="1" h="306" extrusionOk="0">
                <a:moveTo>
                  <a:pt x="0" y="0"/>
                </a:moveTo>
                <a:lnTo>
                  <a:pt x="0" y="306"/>
                </a:lnTo>
                <a:lnTo>
                  <a:pt x="0" y="30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286" y="237672"/>
            <a:ext cx="3679371" cy="490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2306" y="228600"/>
            <a:ext cx="3546022" cy="472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28183" y="130629"/>
            <a:ext cx="4018189" cy="4871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HIPÓTESES DIAGNÓSTICAS</a:t>
            </a:r>
          </a:p>
        </p:txBody>
      </p:sp>
      <p:sp>
        <p:nvSpPr>
          <p:cNvPr id="890" name="Google Shape;890;p39"/>
          <p:cNvSpPr txBox="1">
            <a:spLocks noGrp="1"/>
          </p:cNvSpPr>
          <p:nvPr>
            <p:ph type="body" idx="1"/>
          </p:nvPr>
        </p:nvSpPr>
        <p:spPr>
          <a:xfrm>
            <a:off x="732300" y="1088570"/>
            <a:ext cx="7679400" cy="344546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Clr>
                <a:schemeClr val="tx2"/>
              </a:buClr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marL="0" lvl="0" indent="0">
              <a:buClr>
                <a:schemeClr val="tx2"/>
              </a:buClr>
              <a:buFont typeface="Wingdings" pitchFamily="2" charset="2"/>
              <a:buChar char="v"/>
            </a:pPr>
            <a:endParaRPr lang="pt-BR" sz="2000" dirty="0">
              <a:solidFill>
                <a:schemeClr val="tx1"/>
              </a:solidFill>
            </a:endParaRPr>
          </a:p>
          <a:p>
            <a:pPr marL="0" lvl="0" indent="0">
              <a:buClr>
                <a:schemeClr val="tx2"/>
              </a:buClr>
              <a:buFont typeface="Wingdings" pitchFamily="2" charset="2"/>
              <a:buChar char="v"/>
            </a:pPr>
            <a:r>
              <a:rPr lang="pt-BR" sz="2000" dirty="0">
                <a:solidFill>
                  <a:schemeClr val="tx1"/>
                </a:solidFill>
              </a:rPr>
              <a:t> Linfoma sistêmico com infiltração cutânea secundária</a:t>
            </a:r>
          </a:p>
          <a:p>
            <a:pPr marL="0" lvl="0" indent="0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marL="0" indent="0">
              <a:buClr>
                <a:schemeClr val="tx2"/>
              </a:buClr>
              <a:buFont typeface="Wingdings" pitchFamily="2" charset="2"/>
              <a:buChar char="v"/>
            </a:pPr>
            <a:r>
              <a:rPr lang="pt-BR" sz="2000" dirty="0">
                <a:solidFill>
                  <a:schemeClr val="tx1"/>
                </a:solidFill>
              </a:rPr>
              <a:t> Tuberculose cutânea</a:t>
            </a:r>
          </a:p>
          <a:p>
            <a:pPr marL="0" indent="0">
              <a:buClr>
                <a:schemeClr val="tx2"/>
              </a:buClr>
              <a:buFont typeface="Wingdings" pitchFamily="2" charset="2"/>
              <a:buChar char="v"/>
            </a:pPr>
            <a:endParaRPr lang="pt-BR" sz="2000" dirty="0">
              <a:solidFill>
                <a:schemeClr val="tx1"/>
              </a:solidFill>
            </a:endParaRPr>
          </a:p>
          <a:p>
            <a:pPr marL="0" indent="0">
              <a:buClr>
                <a:schemeClr val="tx2"/>
              </a:buClr>
              <a:buFont typeface="Wingdings" pitchFamily="2" charset="2"/>
              <a:buChar char="v"/>
            </a:pPr>
            <a:r>
              <a:rPr lang="pt-BR" sz="2000" dirty="0">
                <a:solidFill>
                  <a:schemeClr val="tx1"/>
                </a:solidFill>
              </a:rPr>
              <a:t> Metástase cutânea</a:t>
            </a:r>
          </a:p>
          <a:p>
            <a:pPr marL="0" lvl="0" indent="0"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marL="0" lvl="0" indent="0">
              <a:buNone/>
            </a:pPr>
            <a:endParaRPr lang="pt-BR" sz="2000" dirty="0">
              <a:solidFill>
                <a:schemeClr val="tx1"/>
              </a:solidFill>
              <a:latin typeface="+mn-lt"/>
            </a:endParaRPr>
          </a:p>
          <a:p>
            <a:pPr marL="0" lvl="0" indent="0">
              <a:buNone/>
            </a:pPr>
            <a:endParaRPr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91" name="Google Shape;891;p39"/>
          <p:cNvSpPr/>
          <p:nvPr/>
        </p:nvSpPr>
        <p:spPr>
          <a:xfrm rot="5400000">
            <a:off x="9658283" y="1539125"/>
            <a:ext cx="50" cy="15452"/>
          </a:xfrm>
          <a:custGeom>
            <a:avLst/>
            <a:gdLst/>
            <a:ahLst/>
            <a:cxnLst/>
            <a:rect l="l" t="t" r="r" b="b"/>
            <a:pathLst>
              <a:path w="1" h="306" extrusionOk="0">
                <a:moveTo>
                  <a:pt x="0" y="0"/>
                </a:moveTo>
                <a:lnTo>
                  <a:pt x="0" y="306"/>
                </a:lnTo>
                <a:lnTo>
                  <a:pt x="0" y="30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631A72-F931-5C2E-3ED4-7F83B3AF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00" y="391703"/>
            <a:ext cx="7679400" cy="572700"/>
          </a:xfrm>
          <a:solidFill>
            <a:schemeClr val="bg1">
              <a:lumMod val="85000"/>
              <a:lumOff val="1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INVESTIGAÇÃO DIAGNÓSTICA</a:t>
            </a:r>
          </a:p>
        </p:txBody>
      </p:sp>
      <p:sp>
        <p:nvSpPr>
          <p:cNvPr id="13" name="Retângulo: Cantos Arredondados 4">
            <a:extLst>
              <a:ext uri="{FF2B5EF4-FFF2-40B4-BE49-F238E27FC236}">
                <a16:creationId xmlns:a16="http://schemas.microsoft.com/office/drawing/2014/main" id="{8A6E1A0D-BE9C-4691-5C6F-42E3144BEE67}"/>
              </a:ext>
            </a:extLst>
          </p:cNvPr>
          <p:cNvSpPr txBox="1"/>
          <p:nvPr/>
        </p:nvSpPr>
        <p:spPr>
          <a:xfrm>
            <a:off x="3155980" y="3121645"/>
            <a:ext cx="1503328" cy="150332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ctr" defTabSz="7112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1600" kern="1200" dirty="0">
              <a:solidFill>
                <a:srgbClr val="000000"/>
              </a:solidFill>
            </a:endParaRPr>
          </a:p>
        </p:txBody>
      </p:sp>
      <p:graphicFrame>
        <p:nvGraphicFramePr>
          <p:cNvPr id="16" name="Diagrama 15"/>
          <p:cNvGraphicFramePr/>
          <p:nvPr>
            <p:extLst>
              <p:ext uri="{D42A27DB-BD31-4B8C-83A1-F6EECF244321}">
                <p14:modId xmlns:p14="http://schemas.microsoft.com/office/powerpoint/2010/main" val="1921349738"/>
              </p:ext>
            </p:extLst>
          </p:nvPr>
        </p:nvGraphicFramePr>
        <p:xfrm>
          <a:off x="2370351" y="1497320"/>
          <a:ext cx="4516497" cy="3068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81868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EXAMES COMPLEMENTARES</a:t>
            </a:r>
          </a:p>
        </p:txBody>
      </p:sp>
      <p:sp>
        <p:nvSpPr>
          <p:cNvPr id="890" name="Google Shape;890;p39"/>
          <p:cNvSpPr txBox="1">
            <a:spLocks noGrp="1"/>
          </p:cNvSpPr>
          <p:nvPr>
            <p:ph type="body" idx="1"/>
          </p:nvPr>
        </p:nvSpPr>
        <p:spPr>
          <a:xfrm>
            <a:off x="732300" y="1088570"/>
            <a:ext cx="7679400" cy="344546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2000" b="1" dirty="0">
              <a:solidFill>
                <a:schemeClr val="tx1"/>
              </a:solidFill>
              <a:latin typeface="+mn-lt"/>
            </a:endParaRPr>
          </a:p>
          <a:p>
            <a:pPr marL="0" lvl="0" indent="0">
              <a:buNone/>
            </a:pPr>
            <a:endParaRPr lang="pt-BR" sz="2000" dirty="0">
              <a:solidFill>
                <a:schemeClr val="tx1"/>
              </a:solidFill>
              <a:latin typeface="+mn-lt"/>
            </a:endParaRPr>
          </a:p>
          <a:p>
            <a:pPr marL="0" lvl="0" indent="0">
              <a:buNone/>
            </a:pPr>
            <a:endParaRPr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91" name="Google Shape;891;p39"/>
          <p:cNvSpPr/>
          <p:nvPr/>
        </p:nvSpPr>
        <p:spPr>
          <a:xfrm rot="5400000">
            <a:off x="9658283" y="1539125"/>
            <a:ext cx="50" cy="15452"/>
          </a:xfrm>
          <a:custGeom>
            <a:avLst/>
            <a:gdLst/>
            <a:ahLst/>
            <a:cxnLst/>
            <a:rect l="l" t="t" r="r" b="b"/>
            <a:pathLst>
              <a:path w="1" h="306" extrusionOk="0">
                <a:moveTo>
                  <a:pt x="0" y="0"/>
                </a:moveTo>
                <a:lnTo>
                  <a:pt x="0" y="306"/>
                </a:lnTo>
                <a:lnTo>
                  <a:pt x="0" y="30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153485"/>
              </p:ext>
            </p:extLst>
          </p:nvPr>
        </p:nvGraphicFramePr>
        <p:xfrm>
          <a:off x="2541815" y="1913337"/>
          <a:ext cx="4038600" cy="270197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01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4138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Hemograma</a:t>
                      </a:r>
                      <a:endParaRPr lang="pt-B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Anemia </a:t>
                      </a:r>
                      <a:r>
                        <a:rPr lang="pt-BR" dirty="0" err="1"/>
                        <a:t>normo</a:t>
                      </a:r>
                      <a:r>
                        <a:rPr lang="pt-BR" dirty="0"/>
                        <a:t>/</a:t>
                      </a:r>
                      <a:r>
                        <a:rPr lang="pt-BR" dirty="0" err="1"/>
                        <a:t>normo</a:t>
                      </a:r>
                      <a:endParaRPr lang="pt-BR" dirty="0"/>
                    </a:p>
                    <a:p>
                      <a:pPr algn="ctr"/>
                      <a:r>
                        <a:rPr lang="pt-BR" dirty="0"/>
                        <a:t>Leucocitose</a:t>
                      </a:r>
                      <a:endParaRPr lang="pt-B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Proteína C reativa</a:t>
                      </a:r>
                      <a:endParaRPr lang="pt-B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14,8</a:t>
                      </a:r>
                      <a:endParaRPr lang="pt-B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Função hepática</a:t>
                      </a:r>
                      <a:endParaRPr lang="pt-B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Normal</a:t>
                      </a:r>
                      <a:endParaRPr lang="pt-B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366003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Função renal</a:t>
                      </a:r>
                      <a:endParaRPr lang="pt-B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Normal</a:t>
                      </a:r>
                      <a:endParaRPr lang="pt-B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117986"/>
                  </a:ext>
                </a:extLst>
              </a:tr>
              <a:tr h="561156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err="1"/>
                        <a:t>Baciloscopia</a:t>
                      </a:r>
                      <a:r>
                        <a:rPr lang="pt-BR" sz="1400" dirty="0"/>
                        <a:t>, cultura e TRM-TB</a:t>
                      </a:r>
                      <a:endParaRPr lang="pt-B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Negativos</a:t>
                      </a:r>
                      <a:endParaRPr lang="pt-B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156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Sorologias para HBV, HCV, HIV, sífilis</a:t>
                      </a:r>
                      <a:endParaRPr lang="pt-B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Negativas</a:t>
                      </a:r>
                      <a:endParaRPr lang="pt-B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797386"/>
                  </a:ext>
                </a:extLst>
              </a:tr>
            </a:tbl>
          </a:graphicData>
        </a:graphic>
      </p:graphicFrame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862905"/>
              </p:ext>
            </p:extLst>
          </p:nvPr>
        </p:nvGraphicFramePr>
        <p:xfrm>
          <a:off x="2530929" y="1546826"/>
          <a:ext cx="4049486" cy="335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4049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2761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+mj-lt"/>
                        </a:rPr>
                        <a:t>Laboratório</a:t>
                      </a:r>
                      <a:endParaRPr lang="pt-BR" sz="1600" b="1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EXAMES COMPLEMENTARES</a:t>
            </a:r>
          </a:p>
        </p:txBody>
      </p:sp>
      <p:sp>
        <p:nvSpPr>
          <p:cNvPr id="890" name="Google Shape;890;p39"/>
          <p:cNvSpPr txBox="1">
            <a:spLocks noGrp="1"/>
          </p:cNvSpPr>
          <p:nvPr>
            <p:ph type="body" idx="1"/>
          </p:nvPr>
        </p:nvSpPr>
        <p:spPr>
          <a:xfrm>
            <a:off x="732300" y="1088570"/>
            <a:ext cx="7679400" cy="344546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2000" b="1" dirty="0">
              <a:solidFill>
                <a:schemeClr val="tx1"/>
              </a:solidFill>
              <a:latin typeface="+mn-lt"/>
            </a:endParaRPr>
          </a:p>
          <a:p>
            <a:pPr marL="0" lvl="0" indent="0">
              <a:buClr>
                <a:schemeClr val="tx2"/>
              </a:buClr>
              <a:buNone/>
            </a:pPr>
            <a:endParaRPr lang="pt-BR" sz="2000" dirty="0">
              <a:solidFill>
                <a:schemeClr val="tx1"/>
              </a:solidFill>
              <a:latin typeface="+mn-lt"/>
            </a:endParaRPr>
          </a:p>
          <a:p>
            <a:pPr marL="0" lvl="0" indent="0">
              <a:buClr>
                <a:schemeClr val="tx2"/>
              </a:buClr>
              <a:buFont typeface="Wingdings" pitchFamily="2" charset="2"/>
              <a:buChar char="v"/>
            </a:pPr>
            <a:endParaRPr lang="pt-BR" sz="2000" dirty="0">
              <a:solidFill>
                <a:schemeClr val="tx1"/>
              </a:solidFill>
            </a:endParaRPr>
          </a:p>
          <a:p>
            <a:pPr marL="0" lvl="0" indent="0">
              <a:buClr>
                <a:schemeClr val="tx2"/>
              </a:buClr>
              <a:buNone/>
            </a:pPr>
            <a:endParaRPr lang="pt-BR" sz="2000" dirty="0">
              <a:solidFill>
                <a:schemeClr val="tx1"/>
              </a:solidFill>
            </a:endParaRPr>
          </a:p>
          <a:p>
            <a:pPr marL="0" lvl="0" indent="0">
              <a:buClr>
                <a:schemeClr val="tx2"/>
              </a:buClr>
              <a:buFont typeface="Wingdings" pitchFamily="2" charset="2"/>
              <a:buChar char="Ø"/>
            </a:pPr>
            <a:endParaRPr lang="pt-BR" sz="2000" dirty="0">
              <a:solidFill>
                <a:schemeClr val="tx1"/>
              </a:solidFill>
              <a:latin typeface="+mn-lt"/>
            </a:endParaRPr>
          </a:p>
          <a:p>
            <a:pPr marL="0" lvl="0" indent="0">
              <a:buClr>
                <a:schemeClr val="tx2"/>
              </a:buClr>
              <a:buFont typeface="Wingdings" pitchFamily="2" charset="2"/>
              <a:buChar char="Ø"/>
            </a:pPr>
            <a:endParaRPr lang="pt-BR" sz="2000" dirty="0">
              <a:solidFill>
                <a:schemeClr val="tx1"/>
              </a:solidFill>
            </a:endParaRPr>
          </a:p>
          <a:p>
            <a:pPr marL="0" lvl="0" indent="0">
              <a:buClr>
                <a:schemeClr val="tx2"/>
              </a:buClr>
              <a:buFont typeface="Wingdings" pitchFamily="2" charset="2"/>
              <a:buChar char="Ø"/>
            </a:pPr>
            <a:endParaRPr lang="pt-BR" sz="2000" dirty="0">
              <a:solidFill>
                <a:schemeClr val="tx1"/>
              </a:solidFill>
              <a:latin typeface="+mn-lt"/>
            </a:endParaRPr>
          </a:p>
          <a:p>
            <a:pPr marL="0" lvl="0" indent="0">
              <a:buNone/>
            </a:pPr>
            <a:endParaRPr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91" name="Google Shape;891;p39"/>
          <p:cNvSpPr/>
          <p:nvPr/>
        </p:nvSpPr>
        <p:spPr>
          <a:xfrm rot="5400000">
            <a:off x="9658283" y="1539125"/>
            <a:ext cx="50" cy="15452"/>
          </a:xfrm>
          <a:custGeom>
            <a:avLst/>
            <a:gdLst/>
            <a:ahLst/>
            <a:cxnLst/>
            <a:rect l="l" t="t" r="r" b="b"/>
            <a:pathLst>
              <a:path w="1" h="306" extrusionOk="0">
                <a:moveTo>
                  <a:pt x="0" y="0"/>
                </a:moveTo>
                <a:lnTo>
                  <a:pt x="0" y="306"/>
                </a:lnTo>
                <a:lnTo>
                  <a:pt x="0" y="30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Diagrama 7"/>
          <p:cNvGraphicFramePr/>
          <p:nvPr/>
        </p:nvGraphicFramePr>
        <p:xfrm>
          <a:off x="1543050" y="10795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EXAMES COMPLEMENTARES</a:t>
            </a:r>
          </a:p>
        </p:txBody>
      </p:sp>
      <p:sp>
        <p:nvSpPr>
          <p:cNvPr id="890" name="Google Shape;890;p39"/>
          <p:cNvSpPr txBox="1">
            <a:spLocks noGrp="1"/>
          </p:cNvSpPr>
          <p:nvPr>
            <p:ph type="body" idx="1"/>
          </p:nvPr>
        </p:nvSpPr>
        <p:spPr>
          <a:xfrm>
            <a:off x="732300" y="1088570"/>
            <a:ext cx="7679400" cy="344546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2000" b="1" dirty="0">
              <a:solidFill>
                <a:schemeClr val="tx1"/>
              </a:solidFill>
              <a:latin typeface="+mn-lt"/>
            </a:endParaRPr>
          </a:p>
          <a:p>
            <a:pPr marL="0" lvl="0" indent="0">
              <a:buClr>
                <a:schemeClr val="tx2"/>
              </a:buClr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lvl="0" indent="0">
              <a:buClr>
                <a:schemeClr val="tx2"/>
              </a:buClr>
              <a:buNone/>
            </a:pPr>
            <a:endParaRPr lang="pt-BR" sz="2000" dirty="0">
              <a:solidFill>
                <a:schemeClr val="tx2"/>
              </a:solidFill>
            </a:endParaRPr>
          </a:p>
          <a:p>
            <a:pPr marL="0" lvl="0" indent="0">
              <a:buClr>
                <a:schemeClr val="tx2"/>
              </a:buClr>
              <a:buFont typeface="Wingdings" pitchFamily="2" charset="2"/>
              <a:buChar char="v"/>
            </a:pPr>
            <a:r>
              <a:rPr lang="pt-BR" sz="2400" b="1" dirty="0">
                <a:solidFill>
                  <a:schemeClr val="tx2"/>
                </a:solidFill>
              </a:rPr>
              <a:t> </a:t>
            </a:r>
            <a:r>
              <a:rPr lang="pt-BR" sz="2000" b="1" dirty="0">
                <a:solidFill>
                  <a:schemeClr val="tx1"/>
                </a:solidFill>
              </a:rPr>
              <a:t>Biópsia de </a:t>
            </a:r>
          </a:p>
          <a:p>
            <a:pPr marL="0" lvl="0" indent="0">
              <a:buClr>
                <a:schemeClr val="tx2"/>
              </a:buClr>
              <a:buNone/>
            </a:pPr>
            <a:r>
              <a:rPr lang="pt-BR" sz="2000" b="1" dirty="0">
                <a:solidFill>
                  <a:schemeClr val="tx1"/>
                </a:solidFill>
              </a:rPr>
              <a:t>medula óssea: </a:t>
            </a:r>
          </a:p>
          <a:p>
            <a:pPr marL="0" lvl="0" indent="0">
              <a:buClr>
                <a:schemeClr val="tx2"/>
              </a:buClr>
              <a:buNone/>
            </a:pPr>
            <a:r>
              <a:rPr lang="pt-BR" sz="1800" dirty="0">
                <a:solidFill>
                  <a:schemeClr val="tx2"/>
                </a:solidFill>
                <a:latin typeface="+mn-lt"/>
              </a:rPr>
              <a:t>Livre de infiltração </a:t>
            </a:r>
          </a:p>
          <a:p>
            <a:pPr marL="0" lvl="0" indent="0">
              <a:buClr>
                <a:schemeClr val="tx2"/>
              </a:buClr>
              <a:buNone/>
            </a:pPr>
            <a:r>
              <a:rPr lang="pt-BR" sz="1800" dirty="0" err="1">
                <a:solidFill>
                  <a:schemeClr val="tx2"/>
                </a:solidFill>
                <a:latin typeface="+mn-lt"/>
              </a:rPr>
              <a:t>linfomatosa</a:t>
            </a:r>
            <a:endParaRPr lang="pt-BR" sz="1800" dirty="0">
              <a:solidFill>
                <a:schemeClr val="tx2"/>
              </a:solidFill>
              <a:latin typeface="+mn-lt"/>
            </a:endParaRPr>
          </a:p>
          <a:p>
            <a:pPr marL="0" lvl="0" indent="0">
              <a:buNone/>
            </a:pPr>
            <a:endParaRPr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91" name="Google Shape;891;p39"/>
          <p:cNvSpPr/>
          <p:nvPr/>
        </p:nvSpPr>
        <p:spPr>
          <a:xfrm rot="5400000">
            <a:off x="9658283" y="1539125"/>
            <a:ext cx="50" cy="15452"/>
          </a:xfrm>
          <a:custGeom>
            <a:avLst/>
            <a:gdLst/>
            <a:ahLst/>
            <a:cxnLst/>
            <a:rect l="l" t="t" r="r" b="b"/>
            <a:pathLst>
              <a:path w="1" h="306" extrusionOk="0">
                <a:moveTo>
                  <a:pt x="0" y="0"/>
                </a:moveTo>
                <a:lnTo>
                  <a:pt x="0" y="306"/>
                </a:lnTo>
                <a:lnTo>
                  <a:pt x="0" y="30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866" name="Picture 2" descr="Mielograma - Biopsia de Medula Óssea | Grupo Oncoclínica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76650" y="1464772"/>
            <a:ext cx="4738006" cy="2867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8575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85750"/>
            <a:ext cx="6096000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eta para a direita 5"/>
          <p:cNvSpPr/>
          <p:nvPr/>
        </p:nvSpPr>
        <p:spPr>
          <a:xfrm>
            <a:off x="4147457" y="4495799"/>
            <a:ext cx="468086" cy="223376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a direita 6"/>
          <p:cNvSpPr/>
          <p:nvPr/>
        </p:nvSpPr>
        <p:spPr>
          <a:xfrm>
            <a:off x="3156857" y="348342"/>
            <a:ext cx="468086" cy="223376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IMUNO HISTOQUÍMICA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70857" y="1306286"/>
            <a:ext cx="7412658" cy="378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rgbClr val="FDDDB6"/>
              </a:buClr>
              <a:buSzPts val="1200"/>
            </a:pPr>
            <a:r>
              <a:rPr lang="pt-PT" sz="2000" b="1" dirty="0">
                <a:solidFill>
                  <a:schemeClr val="tx1"/>
                </a:solidFill>
                <a:sym typeface="Karla"/>
              </a:rPr>
              <a:t>Positividade:</a:t>
            </a:r>
          </a:p>
          <a:p>
            <a:pPr>
              <a:buClr>
                <a:srgbClr val="FDDDB6"/>
              </a:buClr>
              <a:buSzPts val="1200"/>
            </a:pPr>
            <a:endParaRPr lang="pt-PT" sz="2000" dirty="0">
              <a:solidFill>
                <a:schemeClr val="tx1"/>
              </a:solidFill>
              <a:sym typeface="Karla"/>
            </a:endParaRPr>
          </a:p>
          <a:p>
            <a:pPr>
              <a:buClr>
                <a:srgbClr val="FDDDB6"/>
              </a:buClr>
              <a:buSzPts val="1200"/>
              <a:buFont typeface="Wingdings" pitchFamily="2" charset="2"/>
              <a:buChar char="v"/>
            </a:pPr>
            <a:r>
              <a:rPr lang="pt-PT" sz="2000" dirty="0">
                <a:solidFill>
                  <a:schemeClr val="tx2"/>
                </a:solidFill>
                <a:sym typeface="Karla"/>
              </a:rPr>
              <a:t> CD30</a:t>
            </a:r>
          </a:p>
          <a:p>
            <a:pPr>
              <a:buClr>
                <a:srgbClr val="FDDDB6"/>
              </a:buClr>
              <a:buSzPts val="1200"/>
              <a:buFont typeface="Wingdings" pitchFamily="2" charset="2"/>
              <a:buChar char="v"/>
            </a:pPr>
            <a:r>
              <a:rPr lang="pt-PT" sz="2000" dirty="0">
                <a:solidFill>
                  <a:schemeClr val="tx2"/>
                </a:solidFill>
                <a:sym typeface="Karla"/>
              </a:rPr>
              <a:t> EBV-LMP1</a:t>
            </a:r>
          </a:p>
          <a:p>
            <a:pPr>
              <a:buClr>
                <a:srgbClr val="FDDDB6"/>
              </a:buClr>
              <a:buSzPts val="1200"/>
              <a:buFont typeface="Wingdings" pitchFamily="2" charset="2"/>
              <a:buChar char="v"/>
            </a:pPr>
            <a:r>
              <a:rPr lang="pt-PT" sz="2000" dirty="0">
                <a:solidFill>
                  <a:schemeClr val="tx2"/>
                </a:solidFill>
                <a:sym typeface="Karla"/>
              </a:rPr>
              <a:t> PAX-5</a:t>
            </a:r>
          </a:p>
          <a:p>
            <a:pPr>
              <a:buClr>
                <a:srgbClr val="FDDDB6"/>
              </a:buClr>
              <a:buSzPts val="1200"/>
              <a:buFont typeface="Wingdings" pitchFamily="2" charset="2"/>
              <a:buChar char="Ø"/>
            </a:pPr>
            <a:endParaRPr lang="pt-PT" sz="2000" dirty="0">
              <a:solidFill>
                <a:schemeClr val="tx1"/>
              </a:solidFill>
              <a:sym typeface="Karla"/>
            </a:endParaRPr>
          </a:p>
          <a:p>
            <a:pPr>
              <a:buClr>
                <a:srgbClr val="FDDDB6"/>
              </a:buClr>
              <a:buSzPts val="1200"/>
            </a:pPr>
            <a:r>
              <a:rPr lang="pt-PT" sz="2000" b="1" dirty="0">
                <a:solidFill>
                  <a:schemeClr val="tx1"/>
                </a:solidFill>
                <a:sym typeface="Karla"/>
              </a:rPr>
              <a:t>Negatividade:</a:t>
            </a:r>
          </a:p>
          <a:p>
            <a:pPr>
              <a:buClr>
                <a:srgbClr val="FDDDB6"/>
              </a:buClr>
              <a:buSzPts val="1200"/>
            </a:pPr>
            <a:endParaRPr lang="pt-PT" sz="2000" dirty="0">
              <a:solidFill>
                <a:schemeClr val="tx1"/>
              </a:solidFill>
              <a:sym typeface="Karla"/>
            </a:endParaRPr>
          </a:p>
          <a:p>
            <a:pPr>
              <a:buClr>
                <a:srgbClr val="FDDDB6"/>
              </a:buClr>
              <a:buSzPts val="1200"/>
              <a:buFont typeface="Wingdings" pitchFamily="2" charset="2"/>
              <a:buChar char="v"/>
            </a:pPr>
            <a:r>
              <a:rPr lang="pt-PT" sz="2000" dirty="0">
                <a:solidFill>
                  <a:schemeClr val="tx2"/>
                </a:solidFill>
                <a:sym typeface="Karla"/>
              </a:rPr>
              <a:t> CD15</a:t>
            </a:r>
          </a:p>
          <a:p>
            <a:pPr>
              <a:buClr>
                <a:srgbClr val="FDDDB6"/>
              </a:buClr>
              <a:buSzPts val="1200"/>
              <a:buFont typeface="Wingdings" pitchFamily="2" charset="2"/>
              <a:buChar char="v"/>
            </a:pPr>
            <a:r>
              <a:rPr lang="pt-PT" sz="2000" dirty="0">
                <a:solidFill>
                  <a:schemeClr val="tx2"/>
                </a:solidFill>
                <a:sym typeface="Karla"/>
              </a:rPr>
              <a:t> CD3</a:t>
            </a:r>
          </a:p>
          <a:p>
            <a:pPr>
              <a:buClr>
                <a:srgbClr val="FDDDB6"/>
              </a:buClr>
              <a:buSzPts val="1200"/>
            </a:pPr>
            <a:endParaRPr lang="pt-PT" sz="2000" dirty="0">
              <a:solidFill>
                <a:schemeClr val="tx1"/>
              </a:solidFill>
              <a:sym typeface="Karla"/>
            </a:endParaRPr>
          </a:p>
          <a:p>
            <a:pPr>
              <a:buClr>
                <a:srgbClr val="FDDDB6"/>
              </a:buClr>
              <a:buSzPts val="1200"/>
            </a:pPr>
            <a:endParaRPr lang="pt-BR" sz="2000" b="1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8867" y="1230086"/>
            <a:ext cx="3362522" cy="3596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eta para a direita 9"/>
          <p:cNvSpPr/>
          <p:nvPr/>
        </p:nvSpPr>
        <p:spPr>
          <a:xfrm>
            <a:off x="4702628" y="4354285"/>
            <a:ext cx="326572" cy="2124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para a direita 10"/>
          <p:cNvSpPr/>
          <p:nvPr/>
        </p:nvSpPr>
        <p:spPr>
          <a:xfrm>
            <a:off x="4702627" y="4615542"/>
            <a:ext cx="326572" cy="2124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a direita 11"/>
          <p:cNvSpPr/>
          <p:nvPr/>
        </p:nvSpPr>
        <p:spPr>
          <a:xfrm>
            <a:off x="4713514" y="2754085"/>
            <a:ext cx="326572" cy="2124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5010151" y="4800600"/>
            <a:ext cx="34671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700" dirty="0">
                <a:solidFill>
                  <a:schemeClr val="tx1"/>
                </a:solidFill>
              </a:rPr>
              <a:t>SILVA, Nuno Manuel </a:t>
            </a:r>
            <a:r>
              <a:rPr lang="pt-BR" sz="700" dirty="0" err="1">
                <a:solidFill>
                  <a:schemeClr val="tx1"/>
                </a:solidFill>
              </a:rPr>
              <a:t>Cepeda</a:t>
            </a:r>
            <a:r>
              <a:rPr lang="pt-BR" sz="700" dirty="0">
                <a:solidFill>
                  <a:schemeClr val="tx1"/>
                </a:solidFill>
              </a:rPr>
              <a:t>. </a:t>
            </a:r>
            <a:r>
              <a:rPr lang="pt-BR" sz="700" b="1" dirty="0">
                <a:solidFill>
                  <a:schemeClr val="tx1"/>
                </a:solidFill>
              </a:rPr>
              <a:t>Linfoma de </a:t>
            </a:r>
            <a:r>
              <a:rPr lang="pt-BR" sz="700" b="1" dirty="0" err="1">
                <a:solidFill>
                  <a:schemeClr val="tx1"/>
                </a:solidFill>
              </a:rPr>
              <a:t>hodgkin</a:t>
            </a:r>
            <a:r>
              <a:rPr lang="pt-BR" sz="700" b="1" dirty="0">
                <a:solidFill>
                  <a:schemeClr val="tx1"/>
                </a:solidFill>
              </a:rPr>
              <a:t>. diagnóstico e terapêuticas atuais</a:t>
            </a:r>
            <a:r>
              <a:rPr lang="pt-BR" sz="700" dirty="0">
                <a:solidFill>
                  <a:schemeClr val="tx1"/>
                </a:solidFill>
              </a:rPr>
              <a:t>. 2020. Tese de Doutorado.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IMUNO HISTOQUÍMICA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70857" y="1306286"/>
            <a:ext cx="7412658" cy="3785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rgbClr val="FDDDB6"/>
              </a:buClr>
              <a:buSzPts val="1200"/>
            </a:pPr>
            <a:r>
              <a:rPr lang="pt-PT" sz="2000" b="1" dirty="0">
                <a:solidFill>
                  <a:schemeClr val="tx1"/>
                </a:solidFill>
                <a:sym typeface="Karla"/>
              </a:rPr>
              <a:t>Positividade:</a:t>
            </a:r>
          </a:p>
          <a:p>
            <a:pPr>
              <a:buClr>
                <a:srgbClr val="FDDDB6"/>
              </a:buClr>
              <a:buSzPts val="1200"/>
            </a:pPr>
            <a:endParaRPr lang="pt-PT" sz="2000" dirty="0">
              <a:solidFill>
                <a:schemeClr val="tx1"/>
              </a:solidFill>
              <a:sym typeface="Karla"/>
            </a:endParaRPr>
          </a:p>
          <a:p>
            <a:pPr>
              <a:buClr>
                <a:srgbClr val="FDDDB6"/>
              </a:buClr>
              <a:buSzPts val="1200"/>
              <a:buFont typeface="Wingdings" pitchFamily="2" charset="2"/>
              <a:buChar char="v"/>
            </a:pPr>
            <a:r>
              <a:rPr lang="pt-PT" sz="2000" dirty="0">
                <a:solidFill>
                  <a:schemeClr val="tx2"/>
                </a:solidFill>
                <a:sym typeface="Karla"/>
              </a:rPr>
              <a:t> CD30</a:t>
            </a:r>
          </a:p>
          <a:p>
            <a:pPr>
              <a:buClr>
                <a:srgbClr val="FDDDB6"/>
              </a:buClr>
              <a:buSzPts val="1200"/>
              <a:buFont typeface="Wingdings" pitchFamily="2" charset="2"/>
              <a:buChar char="v"/>
            </a:pPr>
            <a:r>
              <a:rPr lang="pt-PT" sz="2000" dirty="0">
                <a:solidFill>
                  <a:schemeClr val="tx2"/>
                </a:solidFill>
                <a:sym typeface="Karla"/>
              </a:rPr>
              <a:t> EBV-LMP1</a:t>
            </a:r>
          </a:p>
          <a:p>
            <a:pPr>
              <a:buClr>
                <a:srgbClr val="FDDDB6"/>
              </a:buClr>
              <a:buSzPts val="1200"/>
              <a:buFont typeface="Wingdings" pitchFamily="2" charset="2"/>
              <a:buChar char="v"/>
            </a:pPr>
            <a:r>
              <a:rPr lang="pt-PT" sz="2000" dirty="0">
                <a:solidFill>
                  <a:schemeClr val="tx2"/>
                </a:solidFill>
                <a:sym typeface="Karla"/>
              </a:rPr>
              <a:t> PAX-5</a:t>
            </a:r>
          </a:p>
          <a:p>
            <a:pPr>
              <a:buClr>
                <a:srgbClr val="FDDDB6"/>
              </a:buClr>
              <a:buSzPts val="1200"/>
              <a:buFont typeface="Wingdings" pitchFamily="2" charset="2"/>
              <a:buChar char="Ø"/>
            </a:pPr>
            <a:endParaRPr lang="pt-PT" sz="2000" dirty="0">
              <a:solidFill>
                <a:schemeClr val="tx1"/>
              </a:solidFill>
              <a:sym typeface="Karla"/>
            </a:endParaRPr>
          </a:p>
          <a:p>
            <a:pPr>
              <a:buClr>
                <a:srgbClr val="FDDDB6"/>
              </a:buClr>
              <a:buSzPts val="1200"/>
            </a:pPr>
            <a:r>
              <a:rPr lang="pt-PT" sz="2000" b="1" dirty="0">
                <a:solidFill>
                  <a:schemeClr val="tx1"/>
                </a:solidFill>
                <a:sym typeface="Karla"/>
              </a:rPr>
              <a:t>Negatividade:</a:t>
            </a:r>
          </a:p>
          <a:p>
            <a:pPr>
              <a:buClr>
                <a:srgbClr val="FDDDB6"/>
              </a:buClr>
              <a:buSzPts val="1200"/>
            </a:pPr>
            <a:endParaRPr lang="pt-PT" sz="2000" dirty="0">
              <a:solidFill>
                <a:schemeClr val="tx1"/>
              </a:solidFill>
              <a:sym typeface="Karla"/>
            </a:endParaRPr>
          </a:p>
          <a:p>
            <a:pPr>
              <a:buClr>
                <a:srgbClr val="FDDDB6"/>
              </a:buClr>
              <a:buSzPts val="1200"/>
              <a:buFont typeface="Wingdings" pitchFamily="2" charset="2"/>
              <a:buChar char="v"/>
            </a:pPr>
            <a:r>
              <a:rPr lang="pt-PT" sz="2000" dirty="0">
                <a:solidFill>
                  <a:schemeClr val="tx2"/>
                </a:solidFill>
                <a:sym typeface="Karla"/>
              </a:rPr>
              <a:t> CD15</a:t>
            </a:r>
          </a:p>
          <a:p>
            <a:pPr>
              <a:buClr>
                <a:srgbClr val="FDDDB6"/>
              </a:buClr>
              <a:buSzPts val="1200"/>
              <a:buFont typeface="Wingdings" pitchFamily="2" charset="2"/>
              <a:buChar char="v"/>
            </a:pPr>
            <a:r>
              <a:rPr lang="pt-PT" sz="2000" dirty="0">
                <a:solidFill>
                  <a:schemeClr val="tx2"/>
                </a:solidFill>
                <a:sym typeface="Karla"/>
              </a:rPr>
              <a:t> CD3</a:t>
            </a:r>
          </a:p>
          <a:p>
            <a:pPr>
              <a:buClr>
                <a:srgbClr val="FDDDB6"/>
              </a:buClr>
              <a:buSzPts val="1200"/>
            </a:pPr>
            <a:endParaRPr lang="pt-PT" sz="2000" dirty="0">
              <a:solidFill>
                <a:schemeClr val="tx1"/>
              </a:solidFill>
              <a:sym typeface="Karla"/>
            </a:endParaRPr>
          </a:p>
          <a:p>
            <a:pPr>
              <a:buClr>
                <a:srgbClr val="FDDDB6"/>
              </a:buClr>
              <a:buSzPts val="1200"/>
            </a:pPr>
            <a:endParaRPr lang="pt-BR" sz="2000" b="1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8867" y="1230086"/>
            <a:ext cx="3362522" cy="3596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eta para a direita 9"/>
          <p:cNvSpPr/>
          <p:nvPr/>
        </p:nvSpPr>
        <p:spPr>
          <a:xfrm>
            <a:off x="4702628" y="4354285"/>
            <a:ext cx="326572" cy="2124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 para a direita 10"/>
          <p:cNvSpPr/>
          <p:nvPr/>
        </p:nvSpPr>
        <p:spPr>
          <a:xfrm>
            <a:off x="4702627" y="4615542"/>
            <a:ext cx="326572" cy="2124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a direita 11"/>
          <p:cNvSpPr/>
          <p:nvPr/>
        </p:nvSpPr>
        <p:spPr>
          <a:xfrm>
            <a:off x="4713514" y="2754085"/>
            <a:ext cx="326572" cy="212490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de cantos arredondados 8"/>
          <p:cNvSpPr/>
          <p:nvPr/>
        </p:nvSpPr>
        <p:spPr>
          <a:xfrm>
            <a:off x="2982686" y="2133600"/>
            <a:ext cx="3396343" cy="1534886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LINFOMA DE HODGKIN CLÁSSICO, SUBTIPO ESCLEROSE NODULAR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5000626" y="4804946"/>
            <a:ext cx="34766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700" dirty="0">
                <a:solidFill>
                  <a:schemeClr val="tx1"/>
                </a:solidFill>
              </a:rPr>
              <a:t>SILVA, Nuno Manuel </a:t>
            </a:r>
            <a:r>
              <a:rPr lang="pt-BR" sz="700" dirty="0" err="1">
                <a:solidFill>
                  <a:schemeClr val="tx1"/>
                </a:solidFill>
              </a:rPr>
              <a:t>Cepeda</a:t>
            </a:r>
            <a:r>
              <a:rPr lang="pt-BR" sz="700" dirty="0">
                <a:solidFill>
                  <a:schemeClr val="tx1"/>
                </a:solidFill>
              </a:rPr>
              <a:t>. </a:t>
            </a:r>
            <a:r>
              <a:rPr lang="pt-BR" sz="700" b="1" dirty="0">
                <a:solidFill>
                  <a:schemeClr val="tx1"/>
                </a:solidFill>
              </a:rPr>
              <a:t>Linfoma de </a:t>
            </a:r>
            <a:r>
              <a:rPr lang="pt-BR" sz="700" b="1" dirty="0" err="1">
                <a:solidFill>
                  <a:schemeClr val="tx1"/>
                </a:solidFill>
              </a:rPr>
              <a:t>hodgkin</a:t>
            </a:r>
            <a:r>
              <a:rPr lang="pt-BR" sz="700" b="1" dirty="0">
                <a:solidFill>
                  <a:schemeClr val="tx1"/>
                </a:solidFill>
              </a:rPr>
              <a:t>. diagnóstico e terapêuticas atuais</a:t>
            </a:r>
            <a:r>
              <a:rPr lang="pt-BR" sz="700" dirty="0">
                <a:solidFill>
                  <a:schemeClr val="tx1"/>
                </a:solidFill>
              </a:rPr>
              <a:t>. 2020. Tese de Doutorado.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081283"/>
              </p:ext>
            </p:extLst>
          </p:nvPr>
        </p:nvGraphicFramePr>
        <p:xfrm>
          <a:off x="1436915" y="500742"/>
          <a:ext cx="6193971" cy="42763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193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450">
                <a:tc>
                  <a:txBody>
                    <a:bodyPr/>
                    <a:lstStyle/>
                    <a:p>
                      <a:pPr algn="ctr"/>
                      <a:r>
                        <a:rPr lang="pt-BR" dirty="0" err="1"/>
                        <a:t>Estadiamento</a:t>
                      </a:r>
                      <a:r>
                        <a:rPr lang="pt-BR" dirty="0"/>
                        <a:t> de </a:t>
                      </a:r>
                      <a:r>
                        <a:rPr lang="pt-BR" dirty="0" err="1"/>
                        <a:t>Ann</a:t>
                      </a:r>
                      <a:r>
                        <a:rPr lang="pt-BR" dirty="0"/>
                        <a:t> </a:t>
                      </a:r>
                      <a:r>
                        <a:rPr lang="pt-BR" dirty="0" err="1"/>
                        <a:t>Arbor</a:t>
                      </a:r>
                      <a:r>
                        <a:rPr lang="pt-BR" baseline="0" dirty="0"/>
                        <a:t> para Linfoma de Hodgkin</a:t>
                      </a:r>
                      <a:endParaRPr lang="pt-BR" dirty="0"/>
                    </a:p>
                  </a:txBody>
                  <a:tcPr>
                    <a:solidFill>
                      <a:schemeClr val="tx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450">
                <a:tc>
                  <a:txBody>
                    <a:bodyPr/>
                    <a:lstStyle/>
                    <a:p>
                      <a:r>
                        <a:rPr lang="pt-BR" dirty="0"/>
                        <a:t>Estádio</a:t>
                      </a:r>
                      <a:r>
                        <a:rPr lang="pt-BR" baseline="0" dirty="0"/>
                        <a:t> I:  Envolvimento de uma área nodal ou estrutura nodal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588">
                <a:tc>
                  <a:txBody>
                    <a:bodyPr/>
                    <a:lstStyle/>
                    <a:p>
                      <a:r>
                        <a:rPr lang="pt-BR" dirty="0"/>
                        <a:t>Estádio II: Envolvimento de duas ou mais regiões</a:t>
                      </a:r>
                      <a:r>
                        <a:rPr lang="pt-BR" baseline="0" dirty="0"/>
                        <a:t> nodais do mesmo lado do diafragma</a:t>
                      </a:r>
                      <a:endParaRPr lang="pt-BR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45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pt-BR" dirty="0"/>
                        <a:t>Estádio</a:t>
                      </a:r>
                      <a:r>
                        <a:rPr lang="pt-BR" baseline="0" dirty="0"/>
                        <a:t> III: Envolvimento de regiões nodais no mesmo lado do diafragma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58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pt-BR" dirty="0"/>
                        <a:t>Estádio IV: Envolvimento de qualquer região nodal e do fígado e/ou pulmão e/ou</a:t>
                      </a:r>
                      <a:endParaRPr lang="pt-BR" baseline="0" dirty="0"/>
                    </a:p>
                    <a:p>
                      <a:pPr marL="342900" indent="-342900">
                        <a:buFont typeface="+mj-lt"/>
                        <a:buNone/>
                      </a:pPr>
                      <a:r>
                        <a:rPr lang="pt-BR" dirty="0"/>
                        <a:t>medula óssea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450">
                <a:tc>
                  <a:txBody>
                    <a:bodyPr/>
                    <a:lstStyle/>
                    <a:p>
                      <a:r>
                        <a:rPr lang="pt-BR" dirty="0"/>
                        <a:t>A: sem sintomas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450">
                <a:tc>
                  <a:txBody>
                    <a:bodyPr/>
                    <a:lstStyle/>
                    <a:p>
                      <a:r>
                        <a:rPr lang="pt-BR" dirty="0"/>
                        <a:t>B: presença de sintomas B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588">
                <a:tc>
                  <a:txBody>
                    <a:bodyPr/>
                    <a:lstStyle/>
                    <a:p>
                      <a:r>
                        <a:rPr lang="pt-BR" dirty="0"/>
                        <a:t>X: Massa </a:t>
                      </a:r>
                      <a:r>
                        <a:rPr lang="pt-BR" dirty="0" err="1"/>
                        <a:t>bulky</a:t>
                      </a:r>
                      <a:r>
                        <a:rPr lang="pt-BR" dirty="0"/>
                        <a:t>: &gt; 1/3 da largura</a:t>
                      </a:r>
                      <a:r>
                        <a:rPr lang="pt-BR" baseline="0" dirty="0"/>
                        <a:t> do mediastino ou &gt; 10 cm no maior diâmetro da massa</a:t>
                      </a:r>
                      <a:endParaRPr lang="pt-BR" dirty="0"/>
                    </a:p>
                  </a:txBody>
                  <a:tcPr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5588">
                <a:tc>
                  <a:txBody>
                    <a:bodyPr/>
                    <a:lstStyle/>
                    <a:p>
                      <a:r>
                        <a:rPr lang="pt-BR" dirty="0"/>
                        <a:t>E: Comprometimento</a:t>
                      </a:r>
                      <a:r>
                        <a:rPr lang="pt-BR" baseline="0" dirty="0"/>
                        <a:t> de um sítio extranodal, contínuo ou próximo à região nodal comprometida</a:t>
                      </a:r>
                      <a:endParaRPr lang="pt-B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450">
                <a:tc>
                  <a:txBody>
                    <a:bodyPr/>
                    <a:lstStyle/>
                    <a:p>
                      <a:r>
                        <a:rPr lang="pt-BR" dirty="0"/>
                        <a:t>S: Comprometimento do baço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1752601" y="4781550"/>
            <a:ext cx="527685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" dirty="0">
                <a:solidFill>
                  <a:schemeClr val="tx1"/>
                </a:solidFill>
              </a:rPr>
              <a:t>CONNORS, Joseph M. </a:t>
            </a:r>
            <a:r>
              <a:rPr lang="pt-BR" sz="800" dirty="0" err="1">
                <a:solidFill>
                  <a:schemeClr val="tx1"/>
                </a:solidFill>
              </a:rPr>
              <a:t>et</a:t>
            </a:r>
            <a:r>
              <a:rPr lang="pt-BR" sz="800" dirty="0">
                <a:solidFill>
                  <a:schemeClr val="tx1"/>
                </a:solidFill>
              </a:rPr>
              <a:t> al. Hodgkin </a:t>
            </a:r>
            <a:r>
              <a:rPr lang="pt-BR" sz="800" dirty="0" err="1">
                <a:solidFill>
                  <a:schemeClr val="tx1"/>
                </a:solidFill>
              </a:rPr>
              <a:t>lymphoma</a:t>
            </a:r>
            <a:r>
              <a:rPr lang="pt-BR" sz="800" dirty="0">
                <a:solidFill>
                  <a:schemeClr val="tx1"/>
                </a:solidFill>
              </a:rPr>
              <a:t> (</a:t>
            </a:r>
            <a:r>
              <a:rPr lang="pt-BR" sz="800" dirty="0" err="1">
                <a:solidFill>
                  <a:schemeClr val="tx1"/>
                </a:solidFill>
              </a:rPr>
              <a:t>Primer</a:t>
            </a:r>
            <a:r>
              <a:rPr lang="pt-BR" sz="800" dirty="0">
                <a:solidFill>
                  <a:schemeClr val="tx1"/>
                </a:solidFill>
              </a:rPr>
              <a:t>). </a:t>
            </a:r>
            <a:r>
              <a:rPr lang="pt-BR" sz="800" b="1" dirty="0" err="1">
                <a:solidFill>
                  <a:schemeClr val="tx1"/>
                </a:solidFill>
              </a:rPr>
              <a:t>Nature</a:t>
            </a:r>
            <a:r>
              <a:rPr lang="pt-BR" sz="800" b="1" dirty="0">
                <a:solidFill>
                  <a:schemeClr val="tx1"/>
                </a:solidFill>
              </a:rPr>
              <a:t> </a:t>
            </a:r>
            <a:r>
              <a:rPr lang="pt-BR" sz="800" b="1" dirty="0" err="1">
                <a:solidFill>
                  <a:schemeClr val="tx1"/>
                </a:solidFill>
              </a:rPr>
              <a:t>Reviews</a:t>
            </a:r>
            <a:r>
              <a:rPr lang="pt-BR" sz="800" b="1" dirty="0">
                <a:solidFill>
                  <a:schemeClr val="tx1"/>
                </a:solidFill>
              </a:rPr>
              <a:t>: </a:t>
            </a:r>
            <a:r>
              <a:rPr lang="pt-BR" sz="800" b="1" dirty="0" err="1">
                <a:solidFill>
                  <a:schemeClr val="tx1"/>
                </a:solidFill>
              </a:rPr>
              <a:t>Disease</a:t>
            </a:r>
            <a:r>
              <a:rPr lang="pt-BR" sz="800" b="1" dirty="0">
                <a:solidFill>
                  <a:schemeClr val="tx1"/>
                </a:solidFill>
              </a:rPr>
              <a:t> </a:t>
            </a:r>
            <a:r>
              <a:rPr lang="pt-BR" sz="800" b="1" dirty="0" err="1">
                <a:solidFill>
                  <a:schemeClr val="tx1"/>
                </a:solidFill>
              </a:rPr>
              <a:t>Primers</a:t>
            </a:r>
            <a:r>
              <a:rPr lang="pt-BR" sz="800" dirty="0">
                <a:solidFill>
                  <a:schemeClr val="tx1"/>
                </a:solidFill>
              </a:rPr>
              <a:t>, v. 6, n. 1, 2020.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081283"/>
              </p:ext>
            </p:extLst>
          </p:nvPr>
        </p:nvGraphicFramePr>
        <p:xfrm>
          <a:off x="1436915" y="500742"/>
          <a:ext cx="6193971" cy="42763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6193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7450">
                <a:tc>
                  <a:txBody>
                    <a:bodyPr/>
                    <a:lstStyle/>
                    <a:p>
                      <a:pPr algn="ctr"/>
                      <a:r>
                        <a:rPr lang="pt-BR" dirty="0" err="1"/>
                        <a:t>Estadiamento</a:t>
                      </a:r>
                      <a:r>
                        <a:rPr lang="pt-BR" dirty="0"/>
                        <a:t> de </a:t>
                      </a:r>
                      <a:r>
                        <a:rPr lang="pt-BR" dirty="0" err="1"/>
                        <a:t>Ann</a:t>
                      </a:r>
                      <a:r>
                        <a:rPr lang="pt-BR" dirty="0"/>
                        <a:t> </a:t>
                      </a:r>
                      <a:r>
                        <a:rPr lang="pt-BR" dirty="0" err="1"/>
                        <a:t>Arbor</a:t>
                      </a:r>
                      <a:r>
                        <a:rPr lang="pt-BR" baseline="0" dirty="0"/>
                        <a:t> para Linfoma de Hodgkin</a:t>
                      </a:r>
                      <a:endParaRPr lang="pt-BR" dirty="0"/>
                    </a:p>
                  </a:txBody>
                  <a:tcPr>
                    <a:solidFill>
                      <a:schemeClr val="tx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450">
                <a:tc>
                  <a:txBody>
                    <a:bodyPr/>
                    <a:lstStyle/>
                    <a:p>
                      <a:r>
                        <a:rPr lang="pt-BR" dirty="0"/>
                        <a:t>Estádio</a:t>
                      </a:r>
                      <a:r>
                        <a:rPr lang="pt-BR" baseline="0" dirty="0"/>
                        <a:t> I:  Envolvimento de uma área nodal ou estrutura nodal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588">
                <a:tc>
                  <a:txBody>
                    <a:bodyPr/>
                    <a:lstStyle/>
                    <a:p>
                      <a:r>
                        <a:rPr lang="pt-BR" dirty="0"/>
                        <a:t>Estádio II: Envolvimento de duas ou mais regiões</a:t>
                      </a:r>
                      <a:r>
                        <a:rPr lang="pt-BR" baseline="0" dirty="0"/>
                        <a:t> nodais do mesmo lado do diafragma</a:t>
                      </a:r>
                      <a:endParaRPr lang="pt-BR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45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pt-BR" dirty="0"/>
                        <a:t>Estádio</a:t>
                      </a:r>
                      <a:r>
                        <a:rPr lang="pt-BR" baseline="0" dirty="0"/>
                        <a:t> III: Envolvimento de regiões nodais no mesmo lado do diafragma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58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pt-BR" dirty="0"/>
                        <a:t>Estádio IV: Envolvimento de qualquer região nodal e do fígado e/ou pulmão e/ou</a:t>
                      </a:r>
                      <a:endParaRPr lang="pt-BR" baseline="0" dirty="0"/>
                    </a:p>
                    <a:p>
                      <a:pPr marL="342900" indent="-342900">
                        <a:buFont typeface="+mj-lt"/>
                        <a:buNone/>
                      </a:pPr>
                      <a:r>
                        <a:rPr lang="pt-BR" dirty="0"/>
                        <a:t>medula óssea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450">
                <a:tc>
                  <a:txBody>
                    <a:bodyPr/>
                    <a:lstStyle/>
                    <a:p>
                      <a:r>
                        <a:rPr lang="pt-BR" dirty="0"/>
                        <a:t>A: sem sintomas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450">
                <a:tc>
                  <a:txBody>
                    <a:bodyPr/>
                    <a:lstStyle/>
                    <a:p>
                      <a:r>
                        <a:rPr lang="pt-BR" dirty="0"/>
                        <a:t>B: presença de sintomas B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588">
                <a:tc>
                  <a:txBody>
                    <a:bodyPr/>
                    <a:lstStyle/>
                    <a:p>
                      <a:r>
                        <a:rPr lang="pt-BR" dirty="0"/>
                        <a:t>X: Massa </a:t>
                      </a:r>
                      <a:r>
                        <a:rPr lang="pt-BR" dirty="0" err="1"/>
                        <a:t>bulky</a:t>
                      </a:r>
                      <a:r>
                        <a:rPr lang="pt-BR" dirty="0"/>
                        <a:t>: &gt; 1/3 da largura</a:t>
                      </a:r>
                      <a:r>
                        <a:rPr lang="pt-BR" baseline="0" dirty="0"/>
                        <a:t> do mediastino ou &gt; 10 cm no maior diâmetro da massa</a:t>
                      </a:r>
                      <a:endParaRPr lang="pt-B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5588">
                <a:tc>
                  <a:txBody>
                    <a:bodyPr/>
                    <a:lstStyle/>
                    <a:p>
                      <a:r>
                        <a:rPr lang="pt-BR" dirty="0"/>
                        <a:t>E: Comprometimento</a:t>
                      </a:r>
                      <a:r>
                        <a:rPr lang="pt-BR" baseline="0" dirty="0"/>
                        <a:t> de um sítio extranodal, contínuo ou próximo à região nodal comprometida</a:t>
                      </a:r>
                      <a:endParaRPr lang="pt-BR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450">
                <a:tc>
                  <a:txBody>
                    <a:bodyPr/>
                    <a:lstStyle/>
                    <a:p>
                      <a:r>
                        <a:rPr lang="pt-BR" dirty="0"/>
                        <a:t>S: Comprometimento do baço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1743075" y="4781550"/>
            <a:ext cx="541019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" dirty="0">
                <a:solidFill>
                  <a:schemeClr val="tx1"/>
                </a:solidFill>
              </a:rPr>
              <a:t>CONNORS, Joseph M. </a:t>
            </a:r>
            <a:r>
              <a:rPr lang="pt-BR" sz="800" dirty="0" err="1">
                <a:solidFill>
                  <a:schemeClr val="tx1"/>
                </a:solidFill>
              </a:rPr>
              <a:t>et</a:t>
            </a:r>
            <a:r>
              <a:rPr lang="pt-BR" sz="800" dirty="0">
                <a:solidFill>
                  <a:schemeClr val="tx1"/>
                </a:solidFill>
              </a:rPr>
              <a:t> al. Hodgkin </a:t>
            </a:r>
            <a:r>
              <a:rPr lang="pt-BR" sz="800" dirty="0" err="1">
                <a:solidFill>
                  <a:schemeClr val="tx1"/>
                </a:solidFill>
              </a:rPr>
              <a:t>lymphoma</a:t>
            </a:r>
            <a:r>
              <a:rPr lang="pt-BR" sz="800" dirty="0">
                <a:solidFill>
                  <a:schemeClr val="tx1"/>
                </a:solidFill>
              </a:rPr>
              <a:t> (</a:t>
            </a:r>
            <a:r>
              <a:rPr lang="pt-BR" sz="800" dirty="0" err="1">
                <a:solidFill>
                  <a:schemeClr val="tx1"/>
                </a:solidFill>
              </a:rPr>
              <a:t>Primer</a:t>
            </a:r>
            <a:r>
              <a:rPr lang="pt-BR" sz="800" dirty="0">
                <a:solidFill>
                  <a:schemeClr val="tx1"/>
                </a:solidFill>
              </a:rPr>
              <a:t>). </a:t>
            </a:r>
            <a:r>
              <a:rPr lang="pt-BR" sz="800" b="1" dirty="0" err="1">
                <a:solidFill>
                  <a:schemeClr val="tx1"/>
                </a:solidFill>
              </a:rPr>
              <a:t>Nature</a:t>
            </a:r>
            <a:r>
              <a:rPr lang="pt-BR" sz="800" b="1" dirty="0">
                <a:solidFill>
                  <a:schemeClr val="tx1"/>
                </a:solidFill>
              </a:rPr>
              <a:t> </a:t>
            </a:r>
            <a:r>
              <a:rPr lang="pt-BR" sz="800" b="1" dirty="0" err="1">
                <a:solidFill>
                  <a:schemeClr val="tx1"/>
                </a:solidFill>
              </a:rPr>
              <a:t>Reviews</a:t>
            </a:r>
            <a:r>
              <a:rPr lang="pt-BR" sz="800" b="1" dirty="0">
                <a:solidFill>
                  <a:schemeClr val="tx1"/>
                </a:solidFill>
              </a:rPr>
              <a:t>: </a:t>
            </a:r>
            <a:r>
              <a:rPr lang="pt-BR" sz="800" b="1" dirty="0" err="1">
                <a:solidFill>
                  <a:schemeClr val="tx1"/>
                </a:solidFill>
              </a:rPr>
              <a:t>Disease</a:t>
            </a:r>
            <a:r>
              <a:rPr lang="pt-BR" sz="800" b="1" dirty="0">
                <a:solidFill>
                  <a:schemeClr val="tx1"/>
                </a:solidFill>
              </a:rPr>
              <a:t> </a:t>
            </a:r>
            <a:r>
              <a:rPr lang="pt-BR" sz="800" b="1" dirty="0" err="1">
                <a:solidFill>
                  <a:schemeClr val="tx1"/>
                </a:solidFill>
              </a:rPr>
              <a:t>Primers</a:t>
            </a:r>
            <a:r>
              <a:rPr lang="pt-BR" sz="800" dirty="0">
                <a:solidFill>
                  <a:schemeClr val="tx1"/>
                </a:solidFill>
              </a:rPr>
              <a:t>, v. 6, n. 1, 2020.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DISCUSSÃO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70857" y="1306286"/>
            <a:ext cx="7412658" cy="3754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buClr>
                <a:srgbClr val="FDDDB6"/>
              </a:buClr>
              <a:buSzPts val="1200"/>
            </a:pPr>
            <a:r>
              <a:rPr lang="pt-BR" sz="1800" dirty="0">
                <a:solidFill>
                  <a:schemeClr val="tx1"/>
                </a:solidFill>
              </a:rPr>
              <a:t>O linfoma de Hodgkin é uma doença </a:t>
            </a:r>
            <a:r>
              <a:rPr lang="pt-BR" sz="1800" dirty="0" err="1">
                <a:solidFill>
                  <a:schemeClr val="tx1"/>
                </a:solidFill>
              </a:rPr>
              <a:t>linfoproliferativa</a:t>
            </a:r>
            <a:r>
              <a:rPr lang="pt-BR" sz="1800" dirty="0">
                <a:solidFill>
                  <a:schemeClr val="tx1"/>
                </a:solidFill>
              </a:rPr>
              <a:t> maligna que tem origem nos linfócitos B do centro germinativo </a:t>
            </a:r>
          </a:p>
          <a:p>
            <a:pPr>
              <a:buClr>
                <a:srgbClr val="FDDDB6"/>
              </a:buClr>
              <a:buSzPts val="1200"/>
            </a:pPr>
            <a:endParaRPr lang="pt-BR" sz="2000" dirty="0">
              <a:solidFill>
                <a:schemeClr val="tx1"/>
              </a:solidFill>
            </a:endParaRPr>
          </a:p>
          <a:p>
            <a:pPr>
              <a:buClr>
                <a:srgbClr val="FDDDB6"/>
              </a:buClr>
              <a:buSzPts val="1200"/>
            </a:pPr>
            <a:r>
              <a:rPr lang="pt-BR" sz="1800" dirty="0">
                <a:solidFill>
                  <a:schemeClr val="tx1"/>
                </a:solidFill>
              </a:rPr>
              <a:t>Distribuição etária bimodal, com predomínio no sexo masculino</a:t>
            </a:r>
          </a:p>
          <a:p>
            <a:pPr algn="just"/>
            <a:endParaRPr lang="pt-BR" sz="2000" b="1" dirty="0">
              <a:solidFill>
                <a:schemeClr val="tx1"/>
              </a:solidFill>
            </a:endParaRPr>
          </a:p>
          <a:p>
            <a:pPr algn="just"/>
            <a:r>
              <a:rPr lang="pt-BR" sz="1800" dirty="0">
                <a:solidFill>
                  <a:schemeClr val="tx1"/>
                </a:solidFill>
              </a:rPr>
              <a:t>Raramente se apresenta com comprometimento extranodal, diferentemente dos linfomas </a:t>
            </a:r>
            <a:r>
              <a:rPr lang="pt-BR" sz="1800" dirty="0" err="1">
                <a:solidFill>
                  <a:schemeClr val="tx1"/>
                </a:solidFill>
              </a:rPr>
              <a:t>não-Hodgkin</a:t>
            </a:r>
            <a:endParaRPr lang="pt-BR" sz="2000" b="1" dirty="0">
              <a:solidFill>
                <a:schemeClr val="tx1"/>
              </a:solidFill>
            </a:endParaRP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PT" sz="1800" dirty="0">
                <a:solidFill>
                  <a:schemeClr val="tx1"/>
                </a:solidFill>
              </a:rPr>
              <a:t>O envolvimento da medula óssea no LH ocorre em apenas 5% a 20%</a:t>
            </a:r>
          </a:p>
          <a:p>
            <a:pPr algn="just"/>
            <a:endParaRPr lang="pt-PT" sz="1800" b="1" dirty="0">
              <a:solidFill>
                <a:schemeClr val="tx1"/>
              </a:solidFill>
            </a:endParaRPr>
          </a:p>
          <a:p>
            <a:pPr algn="r"/>
            <a:endParaRPr lang="pt-PT" sz="1800" b="1" dirty="0">
              <a:solidFill>
                <a:schemeClr val="tx1"/>
              </a:solidFill>
            </a:endParaRPr>
          </a:p>
          <a:p>
            <a:pPr algn="r"/>
            <a:endParaRPr lang="pt-PT" sz="1800" b="1" dirty="0">
              <a:solidFill>
                <a:schemeClr val="tx1"/>
              </a:solidFill>
            </a:endParaRPr>
          </a:p>
          <a:p>
            <a:pPr algn="r"/>
            <a:endParaRPr lang="pt-BR" sz="800" dirty="0">
              <a:solidFill>
                <a:schemeClr val="tx1"/>
              </a:solidFill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GHOSH, </a:t>
            </a:r>
            <a:r>
              <a:rPr lang="en-US" sz="800" dirty="0" err="1">
                <a:solidFill>
                  <a:schemeClr val="tx1"/>
                </a:solidFill>
              </a:rPr>
              <a:t>Sumon</a:t>
            </a:r>
            <a:r>
              <a:rPr lang="en-US" sz="800" dirty="0">
                <a:solidFill>
                  <a:schemeClr val="tx1"/>
                </a:solidFill>
              </a:rPr>
              <a:t> et al. Classical Hodgkin's lymphoma with </a:t>
            </a:r>
            <a:r>
              <a:rPr lang="en-US" sz="800" dirty="0" err="1">
                <a:solidFill>
                  <a:schemeClr val="tx1"/>
                </a:solidFill>
              </a:rPr>
              <a:t>cutaneous</a:t>
            </a:r>
            <a:r>
              <a:rPr lang="en-US" sz="800" dirty="0">
                <a:solidFill>
                  <a:schemeClr val="tx1"/>
                </a:solidFill>
              </a:rPr>
              <a:t> involvement in an adolescent male: A case study. </a:t>
            </a:r>
            <a:r>
              <a:rPr lang="en-US" sz="800" b="1" dirty="0">
                <a:solidFill>
                  <a:schemeClr val="tx1"/>
                </a:solidFill>
              </a:rPr>
              <a:t>Cancer Reports</a:t>
            </a:r>
            <a:r>
              <a:rPr lang="en-US" sz="800" dirty="0">
                <a:solidFill>
                  <a:schemeClr val="tx1"/>
                </a:solidFill>
              </a:rPr>
              <a:t>, v. 5, n. 2, p. e1473, 2022.</a:t>
            </a:r>
            <a:endParaRPr lang="pt-BR" sz="800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DISCUSSÃO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913146"/>
              </p:ext>
            </p:extLst>
          </p:nvPr>
        </p:nvGraphicFramePr>
        <p:xfrm>
          <a:off x="2318658" y="1480457"/>
          <a:ext cx="4615543" cy="2797446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615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6241">
                <a:tc>
                  <a:txBody>
                    <a:bodyPr/>
                    <a:lstStyle/>
                    <a:p>
                      <a:endParaRPr lang="pt-BR" sz="1000" kern="1200" baseline="0" dirty="0"/>
                    </a:p>
                    <a:p>
                      <a:r>
                        <a:rPr lang="pt-BR" sz="1000" kern="1200" baseline="0" dirty="0"/>
                        <a:t>LINFOMA DE HODGKIN DE PREDOMÍNIO LINFOCÍTICO NODULAR</a:t>
                      </a:r>
                      <a:endParaRPr lang="pt-BR" sz="1000" b="1" dirty="0"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241">
                <a:tc>
                  <a:txBody>
                    <a:bodyPr/>
                    <a:lstStyle/>
                    <a:p>
                      <a:endParaRPr lang="pt-BR" sz="1000" b="1" kern="1200" baseline="0" dirty="0"/>
                    </a:p>
                    <a:p>
                      <a:r>
                        <a:rPr lang="pt-BR" sz="1000" b="1" kern="1200" baseline="0" dirty="0"/>
                        <a:t>LINFOMA DE HODGKIN CLÁSSICO</a:t>
                      </a:r>
                      <a:endParaRPr lang="pt-BR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bg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241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pt-BR" sz="1400" dirty="0"/>
                        <a:t>Esclerose nodular</a:t>
                      </a:r>
                    </a:p>
                  </a:txBody>
                  <a:tcPr>
                    <a:solidFill>
                      <a:schemeClr val="bg2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41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None/>
                      </a:pPr>
                      <a:r>
                        <a:rPr lang="pt-BR" sz="1400" dirty="0"/>
                        <a:t>2)</a:t>
                      </a:r>
                      <a:r>
                        <a:rPr lang="pt-BR" sz="1400" baseline="0" dirty="0"/>
                        <a:t>    </a:t>
                      </a:r>
                      <a:r>
                        <a:rPr lang="pt-BR" sz="1400" baseline="0" dirty="0" err="1"/>
                        <a:t>Celularidade</a:t>
                      </a:r>
                      <a:r>
                        <a:rPr lang="pt-BR" sz="1400" baseline="0" dirty="0"/>
                        <a:t> mista </a:t>
                      </a:r>
                      <a:endParaRPr lang="pt-B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241">
                <a:tc>
                  <a:txBody>
                    <a:bodyPr/>
                    <a:lstStyle/>
                    <a:p>
                      <a:r>
                        <a:rPr lang="pt-BR" sz="1400" dirty="0"/>
                        <a:t>3)    Rico em linfócitos</a:t>
                      </a:r>
                    </a:p>
                  </a:txBody>
                  <a:tcPr>
                    <a:solidFill>
                      <a:schemeClr val="tx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241">
                <a:tc>
                  <a:txBody>
                    <a:bodyPr/>
                    <a:lstStyle/>
                    <a:p>
                      <a:r>
                        <a:rPr lang="pt-BR" sz="1400" dirty="0"/>
                        <a:t>4)    Depleção linfocitária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tângulo 8"/>
          <p:cNvSpPr/>
          <p:nvPr/>
        </p:nvSpPr>
        <p:spPr>
          <a:xfrm>
            <a:off x="2286000" y="4320600"/>
            <a:ext cx="472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700" dirty="0" err="1">
                <a:solidFill>
                  <a:schemeClr val="tx1"/>
                </a:solidFill>
              </a:rPr>
              <a:t>Swerdlow</a:t>
            </a:r>
            <a:r>
              <a:rPr lang="pt-BR" sz="700" dirty="0">
                <a:solidFill>
                  <a:schemeClr val="tx1"/>
                </a:solidFill>
              </a:rPr>
              <a:t> SH, Campo E, </a:t>
            </a:r>
            <a:r>
              <a:rPr lang="pt-BR" sz="700" dirty="0" err="1">
                <a:solidFill>
                  <a:schemeClr val="tx1"/>
                </a:solidFill>
              </a:rPr>
              <a:t>Pileri</a:t>
            </a:r>
            <a:r>
              <a:rPr lang="pt-BR" sz="700" dirty="0">
                <a:solidFill>
                  <a:schemeClr val="tx1"/>
                </a:solidFill>
              </a:rPr>
              <a:t> SA, Harris NL, Stein H, </a:t>
            </a:r>
            <a:r>
              <a:rPr lang="pt-BR" sz="700" dirty="0" err="1">
                <a:solidFill>
                  <a:schemeClr val="tx1"/>
                </a:solidFill>
              </a:rPr>
              <a:t>Siebert</a:t>
            </a:r>
            <a:r>
              <a:rPr lang="pt-BR" sz="700" dirty="0">
                <a:solidFill>
                  <a:schemeClr val="tx1"/>
                </a:solidFill>
              </a:rPr>
              <a:t> R, </a:t>
            </a:r>
            <a:r>
              <a:rPr lang="pt-BR" sz="700" dirty="0" err="1">
                <a:solidFill>
                  <a:schemeClr val="tx1"/>
                </a:solidFill>
              </a:rPr>
              <a:t>et</a:t>
            </a:r>
            <a:r>
              <a:rPr lang="pt-BR" sz="700" dirty="0">
                <a:solidFill>
                  <a:schemeClr val="tx1"/>
                </a:solidFill>
              </a:rPr>
              <a:t> al. </a:t>
            </a:r>
            <a:r>
              <a:rPr lang="pt-BR" sz="700" dirty="0" err="1">
                <a:solidFill>
                  <a:schemeClr val="tx1"/>
                </a:solidFill>
              </a:rPr>
              <a:t>the</a:t>
            </a:r>
            <a:r>
              <a:rPr lang="pt-BR" sz="700" dirty="0">
                <a:solidFill>
                  <a:schemeClr val="tx1"/>
                </a:solidFill>
              </a:rPr>
              <a:t> </a:t>
            </a:r>
            <a:r>
              <a:rPr lang="pt-BR" sz="700" dirty="0" err="1">
                <a:solidFill>
                  <a:schemeClr val="tx1"/>
                </a:solidFill>
              </a:rPr>
              <a:t>updated</a:t>
            </a:r>
            <a:r>
              <a:rPr lang="pt-BR" sz="700" dirty="0">
                <a:solidFill>
                  <a:schemeClr val="tx1"/>
                </a:solidFill>
              </a:rPr>
              <a:t> WHO </a:t>
            </a:r>
            <a:r>
              <a:rPr lang="pt-BR" sz="700" dirty="0" err="1">
                <a:solidFill>
                  <a:schemeClr val="tx1"/>
                </a:solidFill>
              </a:rPr>
              <a:t>classification</a:t>
            </a:r>
            <a:r>
              <a:rPr lang="pt-BR" sz="700" dirty="0">
                <a:solidFill>
                  <a:schemeClr val="tx1"/>
                </a:solidFill>
              </a:rPr>
              <a:t> </a:t>
            </a:r>
            <a:r>
              <a:rPr lang="pt-BR" sz="700" dirty="0" err="1">
                <a:solidFill>
                  <a:schemeClr val="tx1"/>
                </a:solidFill>
              </a:rPr>
              <a:t>of</a:t>
            </a:r>
            <a:r>
              <a:rPr lang="pt-BR" sz="700" dirty="0">
                <a:solidFill>
                  <a:schemeClr val="tx1"/>
                </a:solidFill>
              </a:rPr>
              <a:t> </a:t>
            </a:r>
            <a:r>
              <a:rPr lang="pt-BR" sz="700" dirty="0" err="1">
                <a:solidFill>
                  <a:schemeClr val="tx1"/>
                </a:solidFill>
              </a:rPr>
              <a:t>hematological</a:t>
            </a:r>
            <a:r>
              <a:rPr lang="pt-BR" sz="700" dirty="0">
                <a:solidFill>
                  <a:schemeClr val="tx1"/>
                </a:solidFill>
              </a:rPr>
              <a:t> </a:t>
            </a:r>
            <a:r>
              <a:rPr lang="pt-BR" sz="700" dirty="0" err="1">
                <a:solidFill>
                  <a:schemeClr val="tx1"/>
                </a:solidFill>
              </a:rPr>
              <a:t>malignancies</a:t>
            </a:r>
            <a:r>
              <a:rPr lang="pt-BR" sz="700" dirty="0">
                <a:solidFill>
                  <a:schemeClr val="tx1"/>
                </a:solidFill>
              </a:rPr>
              <a:t>: </a:t>
            </a:r>
            <a:r>
              <a:rPr lang="pt-BR" sz="700" dirty="0" err="1">
                <a:solidFill>
                  <a:schemeClr val="tx1"/>
                </a:solidFill>
              </a:rPr>
              <a:t>The</a:t>
            </a:r>
            <a:r>
              <a:rPr lang="pt-BR" sz="700" dirty="0">
                <a:solidFill>
                  <a:schemeClr val="tx1"/>
                </a:solidFill>
              </a:rPr>
              <a:t> 2016 </a:t>
            </a:r>
            <a:r>
              <a:rPr lang="pt-BR" sz="700" dirty="0" err="1">
                <a:solidFill>
                  <a:schemeClr val="tx1"/>
                </a:solidFill>
              </a:rPr>
              <a:t>revision</a:t>
            </a:r>
            <a:r>
              <a:rPr lang="pt-BR" sz="700" dirty="0">
                <a:solidFill>
                  <a:schemeClr val="tx1"/>
                </a:solidFill>
              </a:rPr>
              <a:t> </a:t>
            </a:r>
            <a:r>
              <a:rPr lang="pt-BR" sz="700" dirty="0" err="1">
                <a:solidFill>
                  <a:schemeClr val="tx1"/>
                </a:solidFill>
              </a:rPr>
              <a:t>of</a:t>
            </a:r>
            <a:r>
              <a:rPr lang="pt-BR" sz="700" dirty="0">
                <a:solidFill>
                  <a:schemeClr val="tx1"/>
                </a:solidFill>
              </a:rPr>
              <a:t> </a:t>
            </a:r>
            <a:r>
              <a:rPr lang="pt-BR" sz="700" dirty="0" err="1">
                <a:solidFill>
                  <a:schemeClr val="tx1"/>
                </a:solidFill>
              </a:rPr>
              <a:t>the</a:t>
            </a:r>
            <a:r>
              <a:rPr lang="pt-BR" sz="700" dirty="0">
                <a:solidFill>
                  <a:schemeClr val="tx1"/>
                </a:solidFill>
              </a:rPr>
              <a:t> </a:t>
            </a:r>
            <a:r>
              <a:rPr lang="pt-BR" sz="800" dirty="0">
                <a:solidFill>
                  <a:schemeClr val="tx1"/>
                </a:solidFill>
              </a:rPr>
              <a:t>World </a:t>
            </a:r>
            <a:r>
              <a:rPr lang="pt-BR" sz="800" dirty="0" err="1">
                <a:solidFill>
                  <a:schemeClr val="tx1"/>
                </a:solidFill>
              </a:rPr>
              <a:t>Health</a:t>
            </a:r>
            <a:r>
              <a:rPr lang="pt-BR" sz="800" dirty="0">
                <a:solidFill>
                  <a:schemeClr val="tx1"/>
                </a:solidFill>
              </a:rPr>
              <a:t> </a:t>
            </a:r>
            <a:r>
              <a:rPr lang="pt-BR" sz="800" dirty="0" err="1">
                <a:solidFill>
                  <a:schemeClr val="tx1"/>
                </a:solidFill>
              </a:rPr>
              <a:t>Organization</a:t>
            </a:r>
            <a:r>
              <a:rPr lang="pt-BR" sz="800" dirty="0">
                <a:solidFill>
                  <a:schemeClr val="tx1"/>
                </a:solidFill>
              </a:rPr>
              <a:t> </a:t>
            </a:r>
            <a:r>
              <a:rPr lang="pt-BR" sz="800" dirty="0" err="1">
                <a:solidFill>
                  <a:schemeClr val="tx1"/>
                </a:solidFill>
              </a:rPr>
              <a:t>classification</a:t>
            </a:r>
            <a:r>
              <a:rPr lang="pt-BR" sz="800" dirty="0">
                <a:solidFill>
                  <a:schemeClr val="tx1"/>
                </a:solidFill>
              </a:rPr>
              <a:t> </a:t>
            </a:r>
            <a:r>
              <a:rPr lang="pt-BR" sz="800" dirty="0" err="1">
                <a:solidFill>
                  <a:schemeClr val="tx1"/>
                </a:solidFill>
              </a:rPr>
              <a:t>of</a:t>
            </a:r>
            <a:r>
              <a:rPr lang="pt-BR" sz="800" dirty="0">
                <a:solidFill>
                  <a:schemeClr val="tx1"/>
                </a:solidFill>
              </a:rPr>
              <a:t> </a:t>
            </a:r>
            <a:r>
              <a:rPr lang="pt-BR" sz="800" dirty="0" err="1">
                <a:solidFill>
                  <a:schemeClr val="tx1"/>
                </a:solidFill>
              </a:rPr>
              <a:t>lymphoid</a:t>
            </a:r>
            <a:r>
              <a:rPr lang="pt-BR" sz="800" dirty="0">
                <a:solidFill>
                  <a:schemeClr val="tx1"/>
                </a:solidFill>
              </a:rPr>
              <a:t> </a:t>
            </a:r>
            <a:r>
              <a:rPr lang="pt-BR" sz="800" dirty="0" err="1">
                <a:solidFill>
                  <a:schemeClr val="tx1"/>
                </a:solidFill>
              </a:rPr>
              <a:t>neoplasms</a:t>
            </a:r>
            <a:r>
              <a:rPr lang="pt-BR" sz="800" dirty="0">
                <a:solidFill>
                  <a:schemeClr val="tx1"/>
                </a:solidFill>
              </a:rPr>
              <a:t>. </a:t>
            </a:r>
            <a:r>
              <a:rPr lang="pt-BR" sz="800" dirty="0" err="1">
                <a:solidFill>
                  <a:schemeClr val="tx1"/>
                </a:solidFill>
              </a:rPr>
              <a:t>Blood</a:t>
            </a:r>
            <a:r>
              <a:rPr lang="pt-BR" sz="800" dirty="0">
                <a:solidFill>
                  <a:schemeClr val="tx1"/>
                </a:solidFill>
              </a:rPr>
              <a:t> J. 2016;127(20):453</a:t>
            </a:r>
            <a:r>
              <a:rPr lang="en-US" sz="800" dirty="0">
                <a:solidFill>
                  <a:schemeClr val="tx1"/>
                </a:solidFill>
              </a:rPr>
              <a:t>–</a:t>
            </a:r>
            <a:r>
              <a:rPr lang="pt-BR" sz="800" dirty="0">
                <a:solidFill>
                  <a:schemeClr val="tx1"/>
                </a:solidFill>
              </a:rPr>
              <a:t>62.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DISCUSSÃO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70857" y="1306286"/>
            <a:ext cx="7412658" cy="1815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pt-BR" sz="1800" dirty="0">
              <a:solidFill>
                <a:schemeClr val="tx1"/>
              </a:solidFill>
            </a:endParaRP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1800" b="1" dirty="0">
              <a:solidFill>
                <a:schemeClr val="tx1"/>
              </a:solidFill>
            </a:endParaRPr>
          </a:p>
          <a:p>
            <a:pPr>
              <a:buClr>
                <a:srgbClr val="FDDDB6"/>
              </a:buClr>
              <a:buSzPts val="1200"/>
            </a:pPr>
            <a:endParaRPr lang="pt-BR" sz="2000" dirty="0">
              <a:solidFill>
                <a:schemeClr val="tx1"/>
              </a:solidFill>
            </a:endParaRPr>
          </a:p>
          <a:p>
            <a:pPr>
              <a:buClr>
                <a:srgbClr val="FDDDB6"/>
              </a:buClr>
              <a:buSzPts val="1200"/>
            </a:pPr>
            <a:endParaRPr lang="pt-BR" sz="2000" dirty="0">
              <a:solidFill>
                <a:schemeClr val="tx1"/>
              </a:solidFill>
            </a:endParaRPr>
          </a:p>
          <a:p>
            <a:pPr>
              <a:buClr>
                <a:srgbClr val="FDDDB6"/>
              </a:buClr>
              <a:buSzPts val="1200"/>
            </a:pPr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2483024783"/>
              </p:ext>
            </p:extLst>
          </p:nvPr>
        </p:nvGraphicFramePr>
        <p:xfrm>
          <a:off x="1710690" y="1304925"/>
          <a:ext cx="5614035" cy="3525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Retângulo 7"/>
          <p:cNvSpPr/>
          <p:nvPr/>
        </p:nvSpPr>
        <p:spPr>
          <a:xfrm>
            <a:off x="1762125" y="4829174"/>
            <a:ext cx="55245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700" dirty="0">
                <a:solidFill>
                  <a:schemeClr val="tx1"/>
                </a:solidFill>
              </a:rPr>
              <a:t>DHULL, Anil </a:t>
            </a:r>
            <a:r>
              <a:rPr lang="pt-BR" sz="700" dirty="0" err="1">
                <a:solidFill>
                  <a:schemeClr val="tx1"/>
                </a:solidFill>
              </a:rPr>
              <a:t>Kumar</a:t>
            </a:r>
            <a:r>
              <a:rPr lang="pt-BR" sz="700" dirty="0">
                <a:solidFill>
                  <a:schemeClr val="tx1"/>
                </a:solidFill>
              </a:rPr>
              <a:t>; SONI, </a:t>
            </a:r>
            <a:r>
              <a:rPr lang="pt-BR" sz="700" dirty="0" err="1">
                <a:solidFill>
                  <a:schemeClr val="tx1"/>
                </a:solidFill>
              </a:rPr>
              <a:t>Abhishek</a:t>
            </a:r>
            <a:r>
              <a:rPr lang="pt-BR" sz="700" dirty="0">
                <a:solidFill>
                  <a:schemeClr val="tx1"/>
                </a:solidFill>
              </a:rPr>
              <a:t>; KAUSHAL, </a:t>
            </a:r>
            <a:r>
              <a:rPr lang="pt-BR" sz="700" dirty="0" err="1">
                <a:solidFill>
                  <a:schemeClr val="tx1"/>
                </a:solidFill>
              </a:rPr>
              <a:t>Vivek</a:t>
            </a:r>
            <a:r>
              <a:rPr lang="pt-BR" sz="700" dirty="0">
                <a:solidFill>
                  <a:schemeClr val="tx1"/>
                </a:solidFill>
              </a:rPr>
              <a:t>. </a:t>
            </a:r>
            <a:r>
              <a:rPr lang="pt-BR" sz="700" dirty="0" err="1">
                <a:solidFill>
                  <a:schemeClr val="tx1"/>
                </a:solidFill>
              </a:rPr>
              <a:t>Hodgkin's</a:t>
            </a:r>
            <a:r>
              <a:rPr lang="pt-BR" sz="700" dirty="0">
                <a:solidFill>
                  <a:schemeClr val="tx1"/>
                </a:solidFill>
              </a:rPr>
              <a:t> </a:t>
            </a:r>
            <a:r>
              <a:rPr lang="pt-BR" sz="700" dirty="0" err="1">
                <a:solidFill>
                  <a:schemeClr val="tx1"/>
                </a:solidFill>
              </a:rPr>
              <a:t>lymphoma</a:t>
            </a:r>
            <a:r>
              <a:rPr lang="pt-BR" sz="700" dirty="0">
                <a:solidFill>
                  <a:schemeClr val="tx1"/>
                </a:solidFill>
              </a:rPr>
              <a:t> </a:t>
            </a:r>
            <a:r>
              <a:rPr lang="pt-BR" sz="700" dirty="0" err="1">
                <a:solidFill>
                  <a:schemeClr val="tx1"/>
                </a:solidFill>
              </a:rPr>
              <a:t>with</a:t>
            </a:r>
            <a:r>
              <a:rPr lang="pt-BR" sz="700" dirty="0">
                <a:solidFill>
                  <a:schemeClr val="tx1"/>
                </a:solidFill>
              </a:rPr>
              <a:t> </a:t>
            </a:r>
            <a:r>
              <a:rPr lang="pt-BR" sz="700" dirty="0" err="1">
                <a:solidFill>
                  <a:schemeClr val="tx1"/>
                </a:solidFill>
              </a:rPr>
              <a:t>cutaneous</a:t>
            </a:r>
            <a:r>
              <a:rPr lang="pt-BR" sz="700" dirty="0">
                <a:solidFill>
                  <a:schemeClr val="tx1"/>
                </a:solidFill>
              </a:rPr>
              <a:t> </a:t>
            </a:r>
            <a:r>
              <a:rPr lang="pt-BR" sz="700" dirty="0" err="1">
                <a:solidFill>
                  <a:schemeClr val="tx1"/>
                </a:solidFill>
              </a:rPr>
              <a:t>involvement</a:t>
            </a:r>
            <a:r>
              <a:rPr lang="pt-BR" sz="700" dirty="0">
                <a:solidFill>
                  <a:schemeClr val="tx1"/>
                </a:solidFill>
              </a:rPr>
              <a:t>. </a:t>
            </a:r>
            <a:r>
              <a:rPr lang="pt-BR" sz="700" b="1" dirty="0">
                <a:solidFill>
                  <a:schemeClr val="tx1"/>
                </a:solidFill>
              </a:rPr>
              <a:t>Case </a:t>
            </a:r>
            <a:r>
              <a:rPr lang="pt-BR" sz="700" b="1" dirty="0" err="1">
                <a:solidFill>
                  <a:schemeClr val="tx1"/>
                </a:solidFill>
              </a:rPr>
              <a:t>Reports</a:t>
            </a:r>
            <a:r>
              <a:rPr lang="pt-BR" sz="700" dirty="0">
                <a:solidFill>
                  <a:schemeClr val="tx1"/>
                </a:solidFill>
              </a:rPr>
              <a:t>, v. 2012, p. bcr2012007599, 2012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DISCUSSÃO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70857" y="1306286"/>
            <a:ext cx="7412658" cy="1815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pt-BR" sz="1800" dirty="0">
              <a:solidFill>
                <a:schemeClr val="tx1"/>
              </a:solidFill>
            </a:endParaRPr>
          </a:p>
          <a:p>
            <a:pPr algn="just"/>
            <a:endParaRPr lang="pt-BR" sz="1600" dirty="0">
              <a:solidFill>
                <a:schemeClr val="tx1"/>
              </a:solidFill>
            </a:endParaRPr>
          </a:p>
          <a:p>
            <a:pPr algn="just"/>
            <a:endParaRPr lang="pt-BR" sz="1800" b="1" dirty="0">
              <a:solidFill>
                <a:schemeClr val="tx1"/>
              </a:solidFill>
            </a:endParaRPr>
          </a:p>
          <a:p>
            <a:pPr>
              <a:buClr>
                <a:srgbClr val="FDDDB6"/>
              </a:buClr>
              <a:buSzPts val="1200"/>
            </a:pPr>
            <a:endParaRPr lang="pt-BR" sz="2000" dirty="0">
              <a:solidFill>
                <a:schemeClr val="tx1"/>
              </a:solidFill>
            </a:endParaRPr>
          </a:p>
          <a:p>
            <a:pPr>
              <a:buClr>
                <a:srgbClr val="FDDDB6"/>
              </a:buClr>
              <a:buSzPts val="1200"/>
            </a:pPr>
            <a:endParaRPr lang="pt-BR" sz="2000" dirty="0">
              <a:solidFill>
                <a:schemeClr val="tx1"/>
              </a:solidFill>
            </a:endParaRPr>
          </a:p>
          <a:p>
            <a:pPr>
              <a:buClr>
                <a:srgbClr val="FDDDB6"/>
              </a:buClr>
              <a:buSzPts val="1200"/>
            </a:pPr>
            <a:endParaRPr lang="pt-BR" sz="2000" dirty="0">
              <a:solidFill>
                <a:schemeClr val="tx1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1494385308"/>
              </p:ext>
            </p:extLst>
          </p:nvPr>
        </p:nvGraphicFramePr>
        <p:xfrm>
          <a:off x="2024586" y="1513999"/>
          <a:ext cx="5112997" cy="3216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etângulo 6"/>
          <p:cNvSpPr/>
          <p:nvPr/>
        </p:nvSpPr>
        <p:spPr>
          <a:xfrm>
            <a:off x="2286000" y="4772025"/>
            <a:ext cx="461962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700" dirty="0">
                <a:solidFill>
                  <a:schemeClr val="tx1"/>
                </a:solidFill>
              </a:rPr>
              <a:t>CONNORS, Joseph M. </a:t>
            </a:r>
            <a:r>
              <a:rPr lang="pt-BR" sz="700" dirty="0" err="1">
                <a:solidFill>
                  <a:schemeClr val="tx1"/>
                </a:solidFill>
              </a:rPr>
              <a:t>et</a:t>
            </a:r>
            <a:r>
              <a:rPr lang="pt-BR" sz="700" dirty="0">
                <a:solidFill>
                  <a:schemeClr val="tx1"/>
                </a:solidFill>
              </a:rPr>
              <a:t> al. Hodgkin </a:t>
            </a:r>
            <a:r>
              <a:rPr lang="pt-BR" sz="700" dirty="0" err="1">
                <a:solidFill>
                  <a:schemeClr val="tx1"/>
                </a:solidFill>
              </a:rPr>
              <a:t>lymphoma</a:t>
            </a:r>
            <a:r>
              <a:rPr lang="pt-BR" sz="700" dirty="0">
                <a:solidFill>
                  <a:schemeClr val="tx1"/>
                </a:solidFill>
              </a:rPr>
              <a:t> (</a:t>
            </a:r>
            <a:r>
              <a:rPr lang="pt-BR" sz="700" dirty="0" err="1">
                <a:solidFill>
                  <a:schemeClr val="tx1"/>
                </a:solidFill>
              </a:rPr>
              <a:t>Primer</a:t>
            </a:r>
            <a:r>
              <a:rPr lang="pt-BR" sz="700" dirty="0">
                <a:solidFill>
                  <a:schemeClr val="tx1"/>
                </a:solidFill>
              </a:rPr>
              <a:t>). </a:t>
            </a:r>
            <a:r>
              <a:rPr lang="pt-BR" sz="700" b="1" dirty="0" err="1">
                <a:solidFill>
                  <a:schemeClr val="tx1"/>
                </a:solidFill>
              </a:rPr>
              <a:t>Nature</a:t>
            </a:r>
            <a:r>
              <a:rPr lang="pt-BR" sz="700" b="1" dirty="0">
                <a:solidFill>
                  <a:schemeClr val="tx1"/>
                </a:solidFill>
              </a:rPr>
              <a:t> </a:t>
            </a:r>
            <a:r>
              <a:rPr lang="pt-BR" sz="700" b="1" dirty="0" err="1">
                <a:solidFill>
                  <a:schemeClr val="tx1"/>
                </a:solidFill>
              </a:rPr>
              <a:t>Reviews</a:t>
            </a:r>
            <a:r>
              <a:rPr lang="pt-BR" sz="700" b="1" dirty="0">
                <a:solidFill>
                  <a:schemeClr val="tx1"/>
                </a:solidFill>
              </a:rPr>
              <a:t>: </a:t>
            </a:r>
            <a:r>
              <a:rPr lang="pt-BR" sz="700" b="1" dirty="0" err="1">
                <a:solidFill>
                  <a:schemeClr val="tx1"/>
                </a:solidFill>
              </a:rPr>
              <a:t>Disease</a:t>
            </a:r>
            <a:r>
              <a:rPr lang="pt-BR" sz="700" b="1" dirty="0">
                <a:solidFill>
                  <a:schemeClr val="tx1"/>
                </a:solidFill>
              </a:rPr>
              <a:t> </a:t>
            </a:r>
            <a:r>
              <a:rPr lang="pt-BR" sz="700" b="1" dirty="0" err="1">
                <a:solidFill>
                  <a:schemeClr val="tx1"/>
                </a:solidFill>
              </a:rPr>
              <a:t>Primers</a:t>
            </a:r>
            <a:r>
              <a:rPr lang="pt-BR" sz="700" dirty="0">
                <a:solidFill>
                  <a:schemeClr val="tx1"/>
                </a:solidFill>
              </a:rPr>
              <a:t>, v. 6, n. 1, 2020.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VOLTANDO AO CASO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70857" y="1306286"/>
            <a:ext cx="7412658" cy="1631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v"/>
            </a:pPr>
            <a:r>
              <a:rPr lang="pt-BR" sz="2000" dirty="0">
                <a:solidFill>
                  <a:schemeClr val="tx1"/>
                </a:solidFill>
              </a:rPr>
              <a:t> Iniciado, pela hematologia, o tratamento quimioterápico com VI ciclos de ABVD (</a:t>
            </a:r>
            <a:r>
              <a:rPr lang="pt-BR" sz="2000" dirty="0" err="1">
                <a:solidFill>
                  <a:schemeClr val="tx1"/>
                </a:solidFill>
              </a:rPr>
              <a:t>doxorrubicina</a:t>
            </a:r>
            <a:r>
              <a:rPr lang="pt-BR" sz="2000" dirty="0">
                <a:solidFill>
                  <a:schemeClr val="tx1"/>
                </a:solidFill>
              </a:rPr>
              <a:t>, </a:t>
            </a:r>
            <a:r>
              <a:rPr lang="pt-BR" sz="2000" dirty="0" err="1">
                <a:solidFill>
                  <a:schemeClr val="tx1"/>
                </a:solidFill>
              </a:rPr>
              <a:t>bleomicina</a:t>
            </a:r>
            <a:r>
              <a:rPr lang="pt-BR" sz="2000" dirty="0">
                <a:solidFill>
                  <a:schemeClr val="tx1"/>
                </a:solidFill>
              </a:rPr>
              <a:t>, vimblastina e </a:t>
            </a:r>
            <a:r>
              <a:rPr lang="pt-BR" sz="2000" dirty="0" err="1">
                <a:solidFill>
                  <a:schemeClr val="tx1"/>
                </a:solidFill>
              </a:rPr>
              <a:t>dacarbazina</a:t>
            </a:r>
            <a:r>
              <a:rPr lang="pt-BR" sz="2000" dirty="0">
                <a:solidFill>
                  <a:schemeClr val="tx1"/>
                </a:solidFill>
              </a:rPr>
              <a:t>)</a:t>
            </a:r>
          </a:p>
          <a:p>
            <a:pPr>
              <a:buClr>
                <a:schemeClr val="tx2"/>
              </a:buClr>
              <a:buFont typeface="Wingdings" pitchFamily="2" charset="2"/>
              <a:buChar char="v"/>
            </a:pPr>
            <a:endParaRPr lang="pt-BR" sz="2000" dirty="0">
              <a:solidFill>
                <a:schemeClr val="tx1"/>
              </a:solidFill>
            </a:endParaRPr>
          </a:p>
          <a:p>
            <a:pPr>
              <a:buClr>
                <a:schemeClr val="tx2"/>
              </a:buClr>
              <a:buFont typeface="Wingdings" pitchFamily="2" charset="2"/>
              <a:buChar char="v"/>
            </a:pPr>
            <a:r>
              <a:rPr lang="pt-BR" sz="2000" dirty="0">
                <a:solidFill>
                  <a:schemeClr val="tx1"/>
                </a:solidFill>
              </a:rPr>
              <a:t> Segue em acompanhamento no serviço de Hematologia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792" y="736807"/>
            <a:ext cx="5491366" cy="398982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3943349" y="4391026"/>
            <a:ext cx="1524001" cy="6286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APÓS VI CICLOS ABVD</a:t>
            </a:r>
          </a:p>
        </p:txBody>
      </p:sp>
    </p:spTree>
    <p:extLst>
      <p:ext uri="{BB962C8B-B14F-4D97-AF65-F5344CB8AC3E}">
        <p14:creationId xmlns:p14="http://schemas.microsoft.com/office/powerpoint/2010/main" val="9870937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0072" y="699186"/>
            <a:ext cx="3443583" cy="4591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ângulo 5"/>
          <p:cNvSpPr/>
          <p:nvPr/>
        </p:nvSpPr>
        <p:spPr>
          <a:xfrm>
            <a:off x="1647825" y="4591050"/>
            <a:ext cx="1152526" cy="4000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ANTES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1369" y="718236"/>
            <a:ext cx="3431611" cy="3957056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5867399" y="4360967"/>
            <a:ext cx="1524001" cy="6286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APÓS VI CICLOS ABVD</a:t>
            </a:r>
          </a:p>
        </p:txBody>
      </p:sp>
    </p:spTree>
    <p:extLst>
      <p:ext uri="{BB962C8B-B14F-4D97-AF65-F5344CB8AC3E}">
        <p14:creationId xmlns:p14="http://schemas.microsoft.com/office/powerpoint/2010/main" val="38097841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585" y="491531"/>
            <a:ext cx="3476480" cy="421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ângulo 5"/>
          <p:cNvSpPr/>
          <p:nvPr/>
        </p:nvSpPr>
        <p:spPr>
          <a:xfrm>
            <a:off x="1638300" y="4581525"/>
            <a:ext cx="1152526" cy="4000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ANTES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984" y="775386"/>
            <a:ext cx="3811324" cy="3682612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5857874" y="4381500"/>
            <a:ext cx="1524001" cy="6286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APÓS VI CICLOS ABVD</a:t>
            </a:r>
          </a:p>
        </p:txBody>
      </p:sp>
    </p:spTree>
    <p:extLst>
      <p:ext uri="{BB962C8B-B14F-4D97-AF65-F5344CB8AC3E}">
        <p14:creationId xmlns:p14="http://schemas.microsoft.com/office/powerpoint/2010/main" val="102562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</a:rPr>
              <a:t>AGRADECIMENTOS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870857" y="1306286"/>
            <a:ext cx="7412658" cy="2369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rgbClr val="FDDDB6"/>
              </a:buClr>
              <a:buSzPts val="1200"/>
            </a:pPr>
            <a:endParaRPr lang="pt-PT" sz="2000" dirty="0">
              <a:solidFill>
                <a:schemeClr val="tx1"/>
              </a:solidFill>
              <a:sym typeface="Karla"/>
            </a:endParaRPr>
          </a:p>
          <a:p>
            <a:pPr marL="285750" indent="-285750">
              <a:buClr>
                <a:srgbClr val="FDDDB6"/>
              </a:buClr>
              <a:buSzPts val="1200"/>
              <a:buFont typeface="Wingdings" panose="05000000000000000000" pitchFamily="2" charset="2"/>
              <a:buChar char="v"/>
            </a:pPr>
            <a:r>
              <a:rPr lang="pt-BR" sz="1600" dirty="0">
                <a:solidFill>
                  <a:schemeClr val="tx1"/>
                </a:solidFill>
              </a:rPr>
              <a:t>Serviço de Patologia da UFF</a:t>
            </a:r>
          </a:p>
          <a:p>
            <a:pPr marL="285750" indent="-285750">
              <a:buClr>
                <a:srgbClr val="FDDDB6"/>
              </a:buClr>
              <a:buSzPts val="1200"/>
              <a:buFont typeface="Wingdings" panose="05000000000000000000" pitchFamily="2" charset="2"/>
              <a:buChar char="v"/>
            </a:pPr>
            <a:endParaRPr lang="pt-BR" sz="1600" dirty="0">
              <a:solidFill>
                <a:schemeClr val="tx1"/>
              </a:solidFill>
            </a:endParaRPr>
          </a:p>
          <a:p>
            <a:pPr marL="285750" indent="-285750">
              <a:buClr>
                <a:srgbClr val="FDDDB6"/>
              </a:buClr>
              <a:buSzPts val="1200"/>
              <a:buFont typeface="Wingdings" panose="05000000000000000000" pitchFamily="2" charset="2"/>
              <a:buChar char="v"/>
            </a:pPr>
            <a:r>
              <a:rPr lang="pt-BR" sz="1600" dirty="0">
                <a:solidFill>
                  <a:schemeClr val="tx1"/>
                </a:solidFill>
              </a:rPr>
              <a:t>Dr. </a:t>
            </a:r>
            <a:r>
              <a:rPr lang="pt-BR" sz="1600" dirty="0" err="1">
                <a:solidFill>
                  <a:schemeClr val="tx1"/>
                </a:solidFill>
              </a:rPr>
              <a:t>Jamison</a:t>
            </a:r>
            <a:r>
              <a:rPr lang="pt-BR" sz="1600" dirty="0">
                <a:solidFill>
                  <a:schemeClr val="tx1"/>
                </a:solidFill>
              </a:rPr>
              <a:t> Menezes de Souza</a:t>
            </a:r>
          </a:p>
          <a:p>
            <a:pPr>
              <a:buClr>
                <a:srgbClr val="FDDDB6"/>
              </a:buClr>
              <a:buSzPts val="1200"/>
            </a:pPr>
            <a:endParaRPr lang="pt-BR" sz="2000" b="1" dirty="0"/>
          </a:p>
          <a:p>
            <a:pPr>
              <a:buClr>
                <a:srgbClr val="FDDDB6"/>
              </a:buClr>
              <a:buSzPts val="1200"/>
            </a:pPr>
            <a:endParaRPr lang="pt-BR" sz="2000" b="1" dirty="0"/>
          </a:p>
          <a:p>
            <a:pPr>
              <a:buClr>
                <a:srgbClr val="FDDDB6"/>
              </a:buClr>
              <a:buSzPts val="1200"/>
            </a:pPr>
            <a:endParaRPr lang="pt-BR" sz="2000" b="1" dirty="0"/>
          </a:p>
          <a:p>
            <a:pPr>
              <a:buClr>
                <a:srgbClr val="FDDDB6"/>
              </a:buClr>
              <a:buSzPts val="1200"/>
            </a:pPr>
            <a:endParaRPr lang="pt-BR" sz="2000" b="1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tx1"/>
                </a:solidFill>
                <a:latin typeface="+mj-lt"/>
              </a:rPr>
              <a:t>REFERÊNCIAS</a:t>
            </a:r>
            <a:endParaRPr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19" name="Google Shape;1319;p59"/>
          <p:cNvSpPr txBox="1">
            <a:spLocks noGrp="1"/>
          </p:cNvSpPr>
          <p:nvPr>
            <p:ph type="subTitle" idx="1"/>
          </p:nvPr>
        </p:nvSpPr>
        <p:spPr>
          <a:xfrm>
            <a:off x="772886" y="1132114"/>
            <a:ext cx="7522028" cy="36902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pt-BR" sz="1200" dirty="0"/>
              <a:t>CONNORS, Joseph M. </a:t>
            </a:r>
            <a:r>
              <a:rPr lang="pt-BR" sz="1200" dirty="0" err="1"/>
              <a:t>et</a:t>
            </a:r>
            <a:r>
              <a:rPr lang="pt-BR" sz="1200" dirty="0"/>
              <a:t> al. Hodgkin </a:t>
            </a:r>
            <a:r>
              <a:rPr lang="pt-BR" sz="1200" dirty="0" err="1"/>
              <a:t>lymphoma</a:t>
            </a:r>
            <a:r>
              <a:rPr lang="pt-BR" sz="1200" dirty="0"/>
              <a:t> (</a:t>
            </a:r>
            <a:r>
              <a:rPr lang="pt-BR" sz="1200" dirty="0" err="1"/>
              <a:t>Primer</a:t>
            </a:r>
            <a:r>
              <a:rPr lang="pt-BR" sz="1200" dirty="0"/>
              <a:t>). </a:t>
            </a:r>
            <a:r>
              <a:rPr lang="pt-BR" sz="1200" b="1" dirty="0" err="1"/>
              <a:t>Nature</a:t>
            </a:r>
            <a:r>
              <a:rPr lang="pt-BR" sz="1200" b="1" dirty="0"/>
              <a:t> </a:t>
            </a:r>
            <a:r>
              <a:rPr lang="pt-BR" sz="1200" b="1" dirty="0" err="1"/>
              <a:t>Reviews</a:t>
            </a:r>
            <a:r>
              <a:rPr lang="pt-BR" sz="1200" b="1" dirty="0"/>
              <a:t>: </a:t>
            </a:r>
            <a:r>
              <a:rPr lang="pt-BR" sz="1200" b="1" dirty="0" err="1"/>
              <a:t>Disease</a:t>
            </a:r>
            <a:r>
              <a:rPr lang="pt-BR" sz="1200" b="1" dirty="0"/>
              <a:t> </a:t>
            </a:r>
            <a:r>
              <a:rPr lang="pt-BR" sz="1200" b="1" dirty="0" err="1"/>
              <a:t>Primers</a:t>
            </a:r>
            <a:r>
              <a:rPr lang="pt-BR" sz="1200" dirty="0"/>
              <a:t>, v. 6, n. 1, 2020.</a:t>
            </a:r>
          </a:p>
          <a:p>
            <a:pPr algn="just">
              <a:buFont typeface="Arial" pitchFamily="34" charset="0"/>
              <a:buChar char="•"/>
            </a:pPr>
            <a:r>
              <a:rPr lang="pt-BR" sz="1200" dirty="0"/>
              <a:t>EICHENAUER, Dennis A. </a:t>
            </a:r>
            <a:r>
              <a:rPr lang="pt-BR" sz="1200" dirty="0" err="1"/>
              <a:t>et</a:t>
            </a:r>
            <a:r>
              <a:rPr lang="pt-BR" sz="1200" dirty="0"/>
              <a:t> al. Hodgkin </a:t>
            </a:r>
            <a:r>
              <a:rPr lang="pt-BR" sz="1200" dirty="0" err="1"/>
              <a:t>lymphoma</a:t>
            </a:r>
            <a:r>
              <a:rPr lang="pt-BR" sz="1200" dirty="0"/>
              <a:t>: ESMO </a:t>
            </a:r>
            <a:r>
              <a:rPr lang="pt-BR" sz="1200" dirty="0" err="1"/>
              <a:t>Clinical</a:t>
            </a:r>
            <a:r>
              <a:rPr lang="pt-BR" sz="1200" dirty="0"/>
              <a:t> </a:t>
            </a:r>
            <a:r>
              <a:rPr lang="pt-BR" sz="1200" dirty="0" err="1"/>
              <a:t>Practice</a:t>
            </a:r>
            <a:r>
              <a:rPr lang="pt-BR" sz="1200" dirty="0"/>
              <a:t> </a:t>
            </a:r>
            <a:r>
              <a:rPr lang="pt-BR" sz="1200" dirty="0" err="1"/>
              <a:t>Guidelines</a:t>
            </a:r>
            <a:r>
              <a:rPr lang="pt-BR" sz="1200" dirty="0"/>
              <a:t> for </a:t>
            </a:r>
            <a:r>
              <a:rPr lang="pt-BR" sz="1200" dirty="0" err="1"/>
              <a:t>diagnosis</a:t>
            </a:r>
            <a:r>
              <a:rPr lang="pt-BR" sz="1200" dirty="0"/>
              <a:t>, </a:t>
            </a:r>
            <a:r>
              <a:rPr lang="pt-BR" sz="1200" dirty="0" err="1"/>
              <a:t>treatment</a:t>
            </a:r>
            <a:r>
              <a:rPr lang="pt-BR" sz="1200" dirty="0"/>
              <a:t> </a:t>
            </a:r>
            <a:r>
              <a:rPr lang="pt-BR" sz="1200" dirty="0" err="1"/>
              <a:t>and</a:t>
            </a:r>
            <a:r>
              <a:rPr lang="pt-BR" sz="1200" dirty="0"/>
              <a:t> follow-up. </a:t>
            </a:r>
            <a:r>
              <a:rPr lang="pt-BR" sz="1200" b="1" dirty="0" err="1"/>
              <a:t>Annals</a:t>
            </a:r>
            <a:r>
              <a:rPr lang="pt-BR" sz="1200" b="1" dirty="0"/>
              <a:t> </a:t>
            </a:r>
            <a:r>
              <a:rPr lang="pt-BR" sz="1200" b="1" dirty="0" err="1"/>
              <a:t>of</a:t>
            </a:r>
            <a:r>
              <a:rPr lang="pt-BR" sz="1200" b="1" dirty="0"/>
              <a:t> </a:t>
            </a:r>
            <a:r>
              <a:rPr lang="pt-BR" sz="1200" b="1" dirty="0" err="1"/>
              <a:t>Oncology</a:t>
            </a:r>
            <a:r>
              <a:rPr lang="pt-BR" sz="1200" dirty="0"/>
              <a:t>, v. 29, p. iv19-iv29, 2018.</a:t>
            </a:r>
          </a:p>
          <a:p>
            <a:pPr algn="just">
              <a:buFont typeface="Arial" pitchFamily="34" charset="0"/>
              <a:buChar char="•"/>
            </a:pPr>
            <a:r>
              <a:rPr lang="en-US" sz="1200" dirty="0"/>
              <a:t>GHOSH, </a:t>
            </a:r>
            <a:r>
              <a:rPr lang="en-US" sz="1200" dirty="0" err="1"/>
              <a:t>Sumon</a:t>
            </a:r>
            <a:r>
              <a:rPr lang="en-US" sz="1200" dirty="0"/>
              <a:t> et al. Classical Hodgkin's lymphoma with </a:t>
            </a:r>
            <a:r>
              <a:rPr lang="en-US" sz="1200" dirty="0" err="1"/>
              <a:t>cutaneous</a:t>
            </a:r>
            <a:r>
              <a:rPr lang="en-US" sz="1200" dirty="0"/>
              <a:t> involvement in an adolescent male: A case study. </a:t>
            </a:r>
            <a:r>
              <a:rPr lang="en-US" sz="1200" b="1" dirty="0"/>
              <a:t>Cancer Reports</a:t>
            </a:r>
            <a:r>
              <a:rPr lang="en-US" sz="1200" dirty="0"/>
              <a:t>, v. 5, n. 2, p. e1473, 2022.</a:t>
            </a:r>
            <a:endParaRPr lang="pt-BR" sz="1200" dirty="0"/>
          </a:p>
          <a:p>
            <a:pPr algn="just">
              <a:buFont typeface="Arial" pitchFamily="34" charset="0"/>
              <a:buChar char="•"/>
            </a:pPr>
            <a:r>
              <a:rPr lang="pt-BR" sz="1200" dirty="0"/>
              <a:t>MORICZ, Claudia </a:t>
            </a:r>
            <a:r>
              <a:rPr lang="pt-BR" sz="1200" dirty="0" err="1"/>
              <a:t>Zavaloni</a:t>
            </a:r>
            <a:r>
              <a:rPr lang="pt-BR" sz="1200" dirty="0"/>
              <a:t> </a:t>
            </a:r>
            <a:r>
              <a:rPr lang="pt-BR" sz="1200" dirty="0" err="1"/>
              <a:t>Melotti</a:t>
            </a:r>
            <a:r>
              <a:rPr lang="pt-BR" sz="1200" dirty="0"/>
              <a:t> de; SANCHES JR, José Antonio. Processos </a:t>
            </a:r>
            <a:r>
              <a:rPr lang="pt-BR" sz="1200" dirty="0" err="1"/>
              <a:t>linfoproliferativos</a:t>
            </a:r>
            <a:r>
              <a:rPr lang="pt-BR" sz="1200" dirty="0"/>
              <a:t> da pele: Parte 1-Linfomas </a:t>
            </a:r>
          </a:p>
          <a:p>
            <a:pPr algn="just">
              <a:buFont typeface="Arial" pitchFamily="34" charset="0"/>
              <a:buChar char="•"/>
            </a:pPr>
            <a:r>
              <a:rPr lang="pt-BR" sz="1200" dirty="0"/>
              <a:t>DHULL, Anil </a:t>
            </a:r>
            <a:r>
              <a:rPr lang="pt-BR" sz="1200" dirty="0" err="1"/>
              <a:t>Kumar</a:t>
            </a:r>
            <a:r>
              <a:rPr lang="pt-BR" sz="1200" dirty="0"/>
              <a:t>; SONI, </a:t>
            </a:r>
            <a:r>
              <a:rPr lang="pt-BR" sz="1200" dirty="0" err="1"/>
              <a:t>Abhishek</a:t>
            </a:r>
            <a:r>
              <a:rPr lang="pt-BR" sz="1200" dirty="0"/>
              <a:t>; KAUSHAL, </a:t>
            </a:r>
            <a:r>
              <a:rPr lang="pt-BR" sz="1200" dirty="0" err="1"/>
              <a:t>Vivek</a:t>
            </a:r>
            <a:r>
              <a:rPr lang="pt-BR" sz="1200" dirty="0"/>
              <a:t>. </a:t>
            </a:r>
            <a:r>
              <a:rPr lang="pt-BR" sz="1200" dirty="0" err="1"/>
              <a:t>Hodgkin's</a:t>
            </a:r>
            <a:r>
              <a:rPr lang="pt-BR" sz="1200" dirty="0"/>
              <a:t> </a:t>
            </a:r>
            <a:r>
              <a:rPr lang="pt-BR" sz="1200" dirty="0" err="1"/>
              <a:t>lymphoma</a:t>
            </a:r>
            <a:r>
              <a:rPr lang="pt-BR" sz="1200" dirty="0"/>
              <a:t> </a:t>
            </a:r>
            <a:r>
              <a:rPr lang="pt-BR" sz="1200" dirty="0" err="1"/>
              <a:t>with</a:t>
            </a:r>
            <a:r>
              <a:rPr lang="pt-BR" sz="1200" dirty="0"/>
              <a:t> </a:t>
            </a:r>
            <a:r>
              <a:rPr lang="pt-BR" sz="1200" dirty="0" err="1"/>
              <a:t>cutaneous</a:t>
            </a:r>
            <a:r>
              <a:rPr lang="pt-BR" sz="1200" dirty="0"/>
              <a:t> </a:t>
            </a:r>
            <a:r>
              <a:rPr lang="pt-BR" sz="1200" dirty="0" err="1"/>
              <a:t>involvement</a:t>
            </a:r>
            <a:r>
              <a:rPr lang="pt-BR" sz="1200" dirty="0"/>
              <a:t>. </a:t>
            </a:r>
            <a:r>
              <a:rPr lang="pt-BR" sz="1200" b="1" dirty="0"/>
              <a:t>Case </a:t>
            </a:r>
            <a:r>
              <a:rPr lang="pt-BR" sz="1200" b="1" dirty="0" err="1"/>
              <a:t>Reports</a:t>
            </a:r>
            <a:r>
              <a:rPr lang="pt-BR" sz="1200" dirty="0"/>
              <a:t>, v. 2012, p. bcr2012007599, 2012. </a:t>
            </a:r>
          </a:p>
          <a:p>
            <a:pPr algn="just">
              <a:buFont typeface="Arial" pitchFamily="34" charset="0"/>
              <a:buChar char="•"/>
            </a:pPr>
            <a:r>
              <a:rPr lang="pt-BR" sz="1200" dirty="0"/>
              <a:t>MORICZ, Claudia </a:t>
            </a:r>
            <a:r>
              <a:rPr lang="pt-BR" sz="1200" dirty="0" err="1"/>
              <a:t>Zavaloni</a:t>
            </a:r>
            <a:r>
              <a:rPr lang="pt-BR" sz="1200" dirty="0"/>
              <a:t> </a:t>
            </a:r>
            <a:r>
              <a:rPr lang="pt-BR" sz="1200" dirty="0" err="1"/>
              <a:t>Melotti</a:t>
            </a:r>
            <a:r>
              <a:rPr lang="pt-BR" sz="1200" dirty="0"/>
              <a:t> de; SANCHES JR, José Antonio. Processos </a:t>
            </a:r>
            <a:r>
              <a:rPr lang="pt-BR" sz="1200" dirty="0" err="1"/>
              <a:t>linfoproliferativos</a:t>
            </a:r>
            <a:r>
              <a:rPr lang="pt-BR" sz="1200" dirty="0"/>
              <a:t> da pele: Parte 1-Linfomas cutâneos de células B. </a:t>
            </a:r>
            <a:r>
              <a:rPr lang="pt-BR" sz="1200" b="1" dirty="0"/>
              <a:t>Anais brasileiros de dermatologia</a:t>
            </a:r>
            <a:r>
              <a:rPr lang="pt-BR" sz="1200" dirty="0"/>
              <a:t>, v. 80, p. 461-471, 2005.</a:t>
            </a:r>
          </a:p>
          <a:p>
            <a:pPr algn="just">
              <a:buFont typeface="Arial" pitchFamily="34" charset="0"/>
              <a:buChar char="•"/>
            </a:pPr>
            <a:r>
              <a:rPr lang="pt-BR" sz="1200" dirty="0"/>
              <a:t>BRITO, </a:t>
            </a:r>
            <a:r>
              <a:rPr lang="pt-BR" sz="1200" dirty="0" err="1"/>
              <a:t>Arival</a:t>
            </a:r>
            <a:r>
              <a:rPr lang="pt-BR" sz="1200" dirty="0"/>
              <a:t> Cardoso de </a:t>
            </a:r>
            <a:r>
              <a:rPr lang="pt-BR" sz="1200" dirty="0" err="1"/>
              <a:t>et</a:t>
            </a:r>
            <a:r>
              <a:rPr lang="pt-BR" sz="1200" dirty="0"/>
              <a:t> al. Tuberculose cutânea: atualização epidemiológica, clínica, diagnóstica e terapêutica. </a:t>
            </a:r>
            <a:r>
              <a:rPr lang="pt-BR" sz="1200" b="1" dirty="0"/>
              <a:t>Anais Brasileiros de Dermatologia</a:t>
            </a:r>
            <a:r>
              <a:rPr lang="pt-BR" sz="1200" dirty="0"/>
              <a:t>, v. 97, n. 2, p. 129-144, 2022.</a:t>
            </a:r>
          </a:p>
          <a:p>
            <a:pPr algn="just">
              <a:buFont typeface="Arial" pitchFamily="34" charset="0"/>
              <a:buChar char="•"/>
            </a:pPr>
            <a:r>
              <a:rPr lang="pt-BR" sz="1200" dirty="0"/>
              <a:t>RUBENSTEIN, Melissa; DUVIC, Madeleine. </a:t>
            </a:r>
            <a:r>
              <a:rPr lang="pt-BR" sz="1200" dirty="0" err="1"/>
              <a:t>Cutaneous</a:t>
            </a:r>
            <a:r>
              <a:rPr lang="pt-BR" sz="1200" dirty="0"/>
              <a:t> </a:t>
            </a:r>
            <a:r>
              <a:rPr lang="pt-BR" sz="1200" dirty="0" err="1"/>
              <a:t>manifestations</a:t>
            </a:r>
            <a:r>
              <a:rPr lang="pt-BR" sz="1200" dirty="0"/>
              <a:t> </a:t>
            </a:r>
            <a:r>
              <a:rPr lang="pt-BR" sz="1200" dirty="0" err="1"/>
              <a:t>of</a:t>
            </a:r>
            <a:r>
              <a:rPr lang="pt-BR" sz="1200" dirty="0"/>
              <a:t> </a:t>
            </a:r>
            <a:r>
              <a:rPr lang="pt-BR" sz="1200" dirty="0" err="1"/>
              <a:t>Hodgkin's</a:t>
            </a:r>
            <a:r>
              <a:rPr lang="pt-BR" sz="1200" dirty="0"/>
              <a:t> </a:t>
            </a:r>
            <a:r>
              <a:rPr lang="pt-BR" sz="1200" dirty="0" err="1"/>
              <a:t>disease</a:t>
            </a:r>
            <a:r>
              <a:rPr lang="pt-BR" sz="1200" dirty="0"/>
              <a:t>. 2006.</a:t>
            </a:r>
          </a:p>
          <a:p>
            <a:pPr algn="just">
              <a:buFont typeface="Arial" pitchFamily="34" charset="0"/>
              <a:buChar char="•"/>
            </a:pPr>
            <a:r>
              <a:rPr lang="pt-BR" sz="1200" dirty="0"/>
              <a:t>SILVA, Nuno Manuel </a:t>
            </a:r>
            <a:r>
              <a:rPr lang="pt-BR" sz="1200" dirty="0" err="1"/>
              <a:t>Cepeda</a:t>
            </a:r>
            <a:r>
              <a:rPr lang="pt-BR" sz="1200" dirty="0"/>
              <a:t>. </a:t>
            </a:r>
            <a:r>
              <a:rPr lang="pt-BR" sz="1200" b="1" dirty="0"/>
              <a:t>Linfoma de </a:t>
            </a:r>
            <a:r>
              <a:rPr lang="pt-BR" sz="1200" b="1" dirty="0" err="1"/>
              <a:t>hodgkin</a:t>
            </a:r>
            <a:r>
              <a:rPr lang="pt-BR" sz="1200" b="1" dirty="0"/>
              <a:t>. diagnóstico e terapêuticas atuais</a:t>
            </a:r>
            <a:r>
              <a:rPr lang="pt-BR" sz="1200" dirty="0"/>
              <a:t>. 2020. Tese de Doutorado.</a:t>
            </a:r>
          </a:p>
          <a:p>
            <a:pPr algn="just">
              <a:buFont typeface="Arial" pitchFamily="34" charset="0"/>
              <a:buChar char="•"/>
            </a:pPr>
            <a:r>
              <a:rPr lang="pt-BR" sz="1200" dirty="0" err="1"/>
              <a:t>Swerdlow</a:t>
            </a:r>
            <a:r>
              <a:rPr lang="pt-BR" sz="1200" dirty="0"/>
              <a:t> SH, Campo E, </a:t>
            </a:r>
            <a:r>
              <a:rPr lang="pt-BR" sz="1200" dirty="0" err="1"/>
              <a:t>Pileri</a:t>
            </a:r>
            <a:r>
              <a:rPr lang="pt-BR" sz="1200" dirty="0"/>
              <a:t> SA, Harris NL, Stein H, </a:t>
            </a:r>
            <a:r>
              <a:rPr lang="pt-BR" sz="1200" dirty="0" err="1"/>
              <a:t>Siebert</a:t>
            </a:r>
            <a:r>
              <a:rPr lang="pt-BR" sz="1200" dirty="0"/>
              <a:t> R, </a:t>
            </a:r>
            <a:r>
              <a:rPr lang="pt-BR" sz="1200" dirty="0" err="1"/>
              <a:t>et</a:t>
            </a:r>
            <a:r>
              <a:rPr lang="pt-BR" sz="1200" dirty="0"/>
              <a:t> al. </a:t>
            </a:r>
            <a:r>
              <a:rPr lang="pt-BR" sz="1200" dirty="0" err="1"/>
              <a:t>the</a:t>
            </a:r>
            <a:r>
              <a:rPr lang="pt-BR" sz="1200" dirty="0"/>
              <a:t> </a:t>
            </a:r>
            <a:r>
              <a:rPr lang="pt-BR" sz="1200" dirty="0" err="1"/>
              <a:t>updated</a:t>
            </a:r>
            <a:r>
              <a:rPr lang="pt-BR" sz="1200" dirty="0"/>
              <a:t> WHO </a:t>
            </a:r>
            <a:r>
              <a:rPr lang="pt-BR" sz="1200" dirty="0" err="1"/>
              <a:t>classification</a:t>
            </a:r>
            <a:r>
              <a:rPr lang="pt-BR" sz="1200" dirty="0"/>
              <a:t> </a:t>
            </a:r>
            <a:r>
              <a:rPr lang="pt-BR" sz="1200" dirty="0" err="1"/>
              <a:t>of</a:t>
            </a:r>
            <a:r>
              <a:rPr lang="pt-BR" sz="1200" dirty="0"/>
              <a:t> </a:t>
            </a:r>
            <a:r>
              <a:rPr lang="pt-BR" sz="1200" dirty="0" err="1"/>
              <a:t>hematological</a:t>
            </a:r>
            <a:r>
              <a:rPr lang="pt-BR" sz="1200" dirty="0"/>
              <a:t> </a:t>
            </a:r>
            <a:r>
              <a:rPr lang="pt-BR" sz="1200" dirty="0" err="1"/>
              <a:t>malignancies</a:t>
            </a:r>
            <a:r>
              <a:rPr lang="pt-BR" sz="1200" dirty="0"/>
              <a:t>: </a:t>
            </a:r>
            <a:r>
              <a:rPr lang="pt-BR" sz="1200" dirty="0" err="1"/>
              <a:t>The</a:t>
            </a:r>
            <a:r>
              <a:rPr lang="pt-BR" sz="1200" dirty="0"/>
              <a:t> 2016 </a:t>
            </a:r>
            <a:r>
              <a:rPr lang="pt-BR" sz="1200" dirty="0" err="1"/>
              <a:t>revision</a:t>
            </a:r>
            <a:r>
              <a:rPr lang="pt-BR" sz="1200" dirty="0"/>
              <a:t> </a:t>
            </a:r>
            <a:r>
              <a:rPr lang="pt-BR" sz="1200" dirty="0" err="1"/>
              <a:t>of</a:t>
            </a:r>
            <a:r>
              <a:rPr lang="pt-BR" sz="1200" dirty="0"/>
              <a:t> </a:t>
            </a:r>
            <a:r>
              <a:rPr lang="pt-BR" sz="1200" dirty="0" err="1"/>
              <a:t>the</a:t>
            </a:r>
            <a:r>
              <a:rPr lang="pt-BR" sz="1200" dirty="0"/>
              <a:t> World </a:t>
            </a:r>
            <a:r>
              <a:rPr lang="pt-BR" sz="1200" dirty="0" err="1"/>
              <a:t>Health</a:t>
            </a:r>
            <a:r>
              <a:rPr lang="pt-BR" sz="1200" dirty="0"/>
              <a:t> </a:t>
            </a:r>
            <a:r>
              <a:rPr lang="pt-BR" sz="1200" dirty="0" err="1"/>
              <a:t>Organization</a:t>
            </a:r>
            <a:r>
              <a:rPr lang="pt-BR" sz="1200" dirty="0"/>
              <a:t> </a:t>
            </a:r>
            <a:r>
              <a:rPr lang="pt-BR" sz="1200" dirty="0" err="1"/>
              <a:t>classification</a:t>
            </a:r>
            <a:r>
              <a:rPr lang="pt-BR" sz="1200" dirty="0"/>
              <a:t> </a:t>
            </a:r>
            <a:r>
              <a:rPr lang="pt-BR" sz="1200" dirty="0" err="1"/>
              <a:t>of</a:t>
            </a:r>
            <a:r>
              <a:rPr lang="pt-BR" sz="1200" dirty="0"/>
              <a:t> </a:t>
            </a:r>
            <a:r>
              <a:rPr lang="pt-BR" sz="1200" dirty="0" err="1"/>
              <a:t>lymphoid</a:t>
            </a:r>
            <a:r>
              <a:rPr lang="pt-BR" sz="1200" dirty="0"/>
              <a:t> </a:t>
            </a:r>
            <a:r>
              <a:rPr lang="pt-BR" sz="1200" dirty="0" err="1"/>
              <a:t>neoplasms</a:t>
            </a:r>
            <a:r>
              <a:rPr lang="pt-BR" sz="1200" dirty="0"/>
              <a:t>. </a:t>
            </a:r>
            <a:r>
              <a:rPr lang="pt-BR" sz="1200" dirty="0" err="1"/>
              <a:t>Blood</a:t>
            </a:r>
            <a:r>
              <a:rPr lang="pt-BR" sz="1200" dirty="0"/>
              <a:t> J. 2016;127(20):453</a:t>
            </a:r>
            <a:r>
              <a:rPr lang="en-US" sz="1200" dirty="0"/>
              <a:t>–</a:t>
            </a:r>
            <a:r>
              <a:rPr lang="pt-BR" sz="1200" dirty="0"/>
              <a:t>62.</a:t>
            </a:r>
          </a:p>
          <a:p>
            <a:pPr algn="just">
              <a:buFont typeface="Arial" pitchFamily="34" charset="0"/>
              <a:buChar char="•"/>
            </a:pPr>
            <a:endParaRPr lang="pt-BR" sz="1200" dirty="0"/>
          </a:p>
          <a:p>
            <a:pPr algn="just">
              <a:buFont typeface="Arial" pitchFamily="34" charset="0"/>
              <a:buChar char="•"/>
            </a:pPr>
            <a:endParaRPr lang="pt-BR" dirty="0"/>
          </a:p>
          <a:p>
            <a:pPr algn="just">
              <a:buFont typeface="Arial" pitchFamily="34" charset="0"/>
              <a:buChar char="•"/>
            </a:pPr>
            <a:endParaRPr lang="pt-BR" dirty="0"/>
          </a:p>
          <a:p>
            <a:pPr algn="just">
              <a:buFont typeface="Arial" pitchFamily="34" charset="0"/>
              <a:buChar char="•"/>
            </a:pPr>
            <a:endParaRPr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FCF5E10-550E-5140-952A-1CF1F90C3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927" r="23153" b="29000"/>
          <a:stretch>
            <a:fillRect/>
          </a:stretch>
        </p:blipFill>
        <p:spPr>
          <a:xfrm>
            <a:off x="8534401" y="152400"/>
            <a:ext cx="609599" cy="584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61"/>
          <p:cNvSpPr txBox="1">
            <a:spLocks noGrp="1"/>
          </p:cNvSpPr>
          <p:nvPr>
            <p:ph type="title"/>
          </p:nvPr>
        </p:nvSpPr>
        <p:spPr>
          <a:xfrm>
            <a:off x="315687" y="1396700"/>
            <a:ext cx="3590614" cy="16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340" name="Google Shape;1340;p6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050" name="Picture 2" descr="https://lh5.googleusercontent.com/iBeBYOMru9OLSAG2B_TwjHO3cGI8Eg5QU8JdzDIl5Pvyeh3RUSS7QEFyK9sQki52YSd8IUFoj_8XqdtNuTC1PgMd1WlAzaQSxTW2zExjqENlB6ShfgEgioj3GBl7j5nk7I7tw1HRcmAKciQQa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495925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tângulo 4"/>
          <p:cNvSpPr/>
          <p:nvPr/>
        </p:nvSpPr>
        <p:spPr>
          <a:xfrm>
            <a:off x="6063343" y="2006475"/>
            <a:ext cx="25254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pt-BR" dirty="0"/>
            </a:br>
            <a:r>
              <a:rPr lang="pt-BR" sz="2800" dirty="0">
                <a:solidFill>
                  <a:schemeClr val="tx1"/>
                </a:solidFill>
                <a:latin typeface="+mn-lt"/>
              </a:rPr>
              <a:t>OBRIGADA!</a:t>
            </a:r>
            <a:endParaRPr lang="pt-BR" dirty="0">
              <a:latin typeface="+mn-lt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dósia">
  <a:themeElements>
    <a:clrScheme name="Ardósia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Ardósia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ósi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11112</TotalTime>
  <Words>1599</Words>
  <Application>Microsoft Office PowerPoint</Application>
  <PresentationFormat>Apresentação na tela (16:9)</PresentationFormat>
  <Paragraphs>225</Paragraphs>
  <Slides>27</Slides>
  <Notes>26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3" baseType="lpstr">
      <vt:lpstr>Calisto MT</vt:lpstr>
      <vt:lpstr>Wingdings</vt:lpstr>
      <vt:lpstr>Roboto Condensed Light</vt:lpstr>
      <vt:lpstr>Wingdings 2</vt:lpstr>
      <vt:lpstr>Arial</vt:lpstr>
      <vt:lpstr>Ardósia</vt:lpstr>
      <vt:lpstr> LINFOMA DE HODGKIN COM ACOMETIMENTO CUTÂNEO</vt:lpstr>
      <vt:lpstr>CASO CLÍNICO</vt:lpstr>
      <vt:lpstr>CASO CLÍNICO</vt:lpstr>
      <vt:lpstr>Apresentação do PowerPoint</vt:lpstr>
      <vt:lpstr>Apresentação do PowerPoint</vt:lpstr>
      <vt:lpstr>HIPÓTESES DIAGNÓSTICAS</vt:lpstr>
      <vt:lpstr>INVESTIGAÇÃO DIAGNÓSTICA</vt:lpstr>
      <vt:lpstr>EXAMES COMPLEMENTARES</vt:lpstr>
      <vt:lpstr>EXAMES COMPLEMENTARES</vt:lpstr>
      <vt:lpstr>EXAMES COMPLEMENTARES</vt:lpstr>
      <vt:lpstr>Apresentação do PowerPoint</vt:lpstr>
      <vt:lpstr>Apresentação do PowerPoint</vt:lpstr>
      <vt:lpstr>IMUNO HISTOQUÍMICA</vt:lpstr>
      <vt:lpstr>IMUNO HISTOQUÍMICA</vt:lpstr>
      <vt:lpstr>Apresentação do PowerPoint</vt:lpstr>
      <vt:lpstr>Apresentação do PowerPoint</vt:lpstr>
      <vt:lpstr>DISCUSSÃO</vt:lpstr>
      <vt:lpstr>DISCUSSÃO</vt:lpstr>
      <vt:lpstr>DISCUSSÃO</vt:lpstr>
      <vt:lpstr>DISCUSSÃO</vt:lpstr>
      <vt:lpstr>VOLTANDO AO CASO</vt:lpstr>
      <vt:lpstr>Apresentação do PowerPoint</vt:lpstr>
      <vt:lpstr>Apresentação do PowerPoint</vt:lpstr>
      <vt:lpstr>Apresentação do PowerPoint</vt:lpstr>
      <vt:lpstr>AGRADECIMENTOS</vt:lpstr>
      <vt:lpstr>REFERÊNCIAS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Metástase cutânea</dc:title>
  <dc:creator>Marília</dc:creator>
  <cp:lastModifiedBy>SBDRJ SBDRJ</cp:lastModifiedBy>
  <cp:revision>622</cp:revision>
  <dcterms:modified xsi:type="dcterms:W3CDTF">2022-09-26T16:31:24Z</dcterms:modified>
</cp:coreProperties>
</file>