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09" r:id="rId4"/>
    <p:sldId id="265" r:id="rId5"/>
    <p:sldId id="296" r:id="rId6"/>
    <p:sldId id="269" r:id="rId7"/>
    <p:sldId id="285" r:id="rId8"/>
    <p:sldId id="271" r:id="rId9"/>
    <p:sldId id="302" r:id="rId10"/>
    <p:sldId id="274" r:id="rId11"/>
    <p:sldId id="298" r:id="rId12"/>
    <p:sldId id="308" r:id="rId13"/>
    <p:sldId id="288" r:id="rId14"/>
    <p:sldId id="292" r:id="rId15"/>
    <p:sldId id="306" r:id="rId16"/>
    <p:sldId id="307" r:id="rId17"/>
    <p:sldId id="305" r:id="rId18"/>
    <p:sldId id="266" r:id="rId19"/>
    <p:sldId id="303" r:id="rId20"/>
    <p:sldId id="279" r:id="rId21"/>
    <p:sldId id="301" r:id="rId22"/>
    <p:sldId id="280" r:id="rId23"/>
    <p:sldId id="281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17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hoUEAS0KwR47sC79Kubcka3ZO7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5A2363-12D7-A94C-B95F-B3F0F8094616}" v="7" dt="2022-09-25T22:50:57.239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57"/>
    <p:restoredTop sz="94787"/>
  </p:normalViewPr>
  <p:slideViewPr>
    <p:cSldViewPr snapToGrid="0">
      <p:cViewPr varScale="1">
        <p:scale>
          <a:sx n="81" d="100"/>
          <a:sy n="81" d="100"/>
        </p:scale>
        <p:origin x="624" y="53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EC50F2-C35A-4F51-BC39-236B7A2B4B60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1137FA-13D6-446B-B37A-E25EB6C5B619}">
      <dgm:prSet/>
      <dgm:spPr/>
      <dgm:t>
        <a:bodyPr/>
        <a:lstStyle/>
        <a:p>
          <a:r>
            <a:rPr lang="en-US" b="1" dirty="0">
              <a:latin typeface="Montserrat" pitchFamily="2" charset="77"/>
            </a:rPr>
            <a:t>ESPOROTRICOSE</a:t>
          </a:r>
        </a:p>
      </dgm:t>
    </dgm:pt>
    <dgm:pt modelId="{8382663D-3DB5-4E25-919E-0B5F7C21A0D5}" type="parTrans" cxnId="{B2B0A57A-1130-4961-8B7E-27405EDC4506}">
      <dgm:prSet/>
      <dgm:spPr/>
      <dgm:t>
        <a:bodyPr/>
        <a:lstStyle/>
        <a:p>
          <a:endParaRPr lang="en-US"/>
        </a:p>
      </dgm:t>
    </dgm:pt>
    <dgm:pt modelId="{D6111AE2-63D4-4FF8-9E03-9C6DA2BD5438}" type="sibTrans" cxnId="{B2B0A57A-1130-4961-8B7E-27405EDC4506}">
      <dgm:prSet/>
      <dgm:spPr/>
      <dgm:t>
        <a:bodyPr/>
        <a:lstStyle/>
        <a:p>
          <a:endParaRPr lang="en-US"/>
        </a:p>
      </dgm:t>
    </dgm:pt>
    <dgm:pt modelId="{F2AC91C2-1541-46A5-AE63-3187E0DEDFA0}">
      <dgm:prSet custT="1"/>
      <dgm:spPr/>
      <dgm:t>
        <a:bodyPr/>
        <a:lstStyle/>
        <a:p>
          <a:r>
            <a:rPr lang="pt-BR" sz="3000" b="1" i="0" dirty="0">
              <a:latin typeface="Montserrat" pitchFamily="2" charset="77"/>
            </a:rPr>
            <a:t>TUBERCULOSE</a:t>
          </a:r>
          <a:r>
            <a:rPr lang="pt-BR" sz="3000" b="0" i="0" dirty="0"/>
            <a:t> </a:t>
          </a:r>
          <a:endParaRPr lang="en-US" sz="3000" dirty="0"/>
        </a:p>
      </dgm:t>
    </dgm:pt>
    <dgm:pt modelId="{98365C65-C9C2-4258-9D11-FC74EEE69AF9}" type="parTrans" cxnId="{D36BCA0F-B4C3-4D97-92EE-239522DCA587}">
      <dgm:prSet/>
      <dgm:spPr/>
      <dgm:t>
        <a:bodyPr/>
        <a:lstStyle/>
        <a:p>
          <a:endParaRPr lang="en-US"/>
        </a:p>
      </dgm:t>
    </dgm:pt>
    <dgm:pt modelId="{9C86EEDC-195F-495F-BDD6-163D9BBD0DED}" type="sibTrans" cxnId="{D36BCA0F-B4C3-4D97-92EE-239522DCA587}">
      <dgm:prSet/>
      <dgm:spPr/>
      <dgm:t>
        <a:bodyPr/>
        <a:lstStyle/>
        <a:p>
          <a:endParaRPr lang="en-US"/>
        </a:p>
      </dgm:t>
    </dgm:pt>
    <dgm:pt modelId="{DCDA877E-7019-4D38-81EE-898E61B1F081}">
      <dgm:prSet custT="1"/>
      <dgm:spPr/>
      <dgm:t>
        <a:bodyPr/>
        <a:lstStyle/>
        <a:p>
          <a:r>
            <a:rPr lang="pt-BR" sz="2600" b="1" i="0" dirty="0">
              <a:latin typeface="Montserrat" pitchFamily="2" charset="77"/>
            </a:rPr>
            <a:t>PROTOTECOSE</a:t>
          </a:r>
          <a:r>
            <a:rPr lang="pt-BR" sz="2600" b="0" i="0" dirty="0">
              <a:latin typeface="Montserrat" pitchFamily="2" charset="77"/>
            </a:rPr>
            <a:t> </a:t>
          </a:r>
          <a:endParaRPr lang="en-US" sz="2600" dirty="0">
            <a:latin typeface="Montserrat" pitchFamily="2" charset="77"/>
          </a:endParaRPr>
        </a:p>
      </dgm:t>
    </dgm:pt>
    <dgm:pt modelId="{5B37CBB9-6209-4A2C-AC81-D6D415253C13}" type="parTrans" cxnId="{A0F13352-48A5-4553-BE14-370E1A480FE9}">
      <dgm:prSet/>
      <dgm:spPr/>
      <dgm:t>
        <a:bodyPr/>
        <a:lstStyle/>
        <a:p>
          <a:endParaRPr lang="en-US"/>
        </a:p>
      </dgm:t>
    </dgm:pt>
    <dgm:pt modelId="{B8A45C69-BD8F-4D43-A572-086F17985515}" type="sibTrans" cxnId="{A0F13352-48A5-4553-BE14-370E1A480FE9}">
      <dgm:prSet/>
      <dgm:spPr/>
      <dgm:t>
        <a:bodyPr/>
        <a:lstStyle/>
        <a:p>
          <a:endParaRPr lang="en-US"/>
        </a:p>
      </dgm:t>
    </dgm:pt>
    <dgm:pt modelId="{0080D2A1-2D55-134D-B009-919EB93C900B}" type="pres">
      <dgm:prSet presAssocID="{96EC50F2-C35A-4F51-BC39-236B7A2B4B6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7ACC173-EBEF-CC4A-A2E2-DA74C1DF42BC}" type="pres">
      <dgm:prSet presAssocID="{7A1137FA-13D6-446B-B37A-E25EB6C5B619}" presName="hierRoot1" presStyleCnt="0"/>
      <dgm:spPr/>
    </dgm:pt>
    <dgm:pt modelId="{6EB58342-DA11-B441-A1E0-22B0BCF51771}" type="pres">
      <dgm:prSet presAssocID="{7A1137FA-13D6-446B-B37A-E25EB6C5B619}" presName="composite" presStyleCnt="0"/>
      <dgm:spPr/>
    </dgm:pt>
    <dgm:pt modelId="{34FAAA71-811C-1945-B134-3C4FD66AABFC}" type="pres">
      <dgm:prSet presAssocID="{7A1137FA-13D6-446B-B37A-E25EB6C5B619}" presName="background" presStyleLbl="node0" presStyleIdx="0" presStyleCnt="3"/>
      <dgm:spPr/>
    </dgm:pt>
    <dgm:pt modelId="{C5F82394-7539-834C-BFA0-FB357AC21CE2}" type="pres">
      <dgm:prSet presAssocID="{7A1137FA-13D6-446B-B37A-E25EB6C5B619}" presName="text" presStyleLbl="fgAcc0" presStyleIdx="0" presStyleCnt="3" custScaleX="122222">
        <dgm:presLayoutVars>
          <dgm:chPref val="3"/>
        </dgm:presLayoutVars>
      </dgm:prSet>
      <dgm:spPr/>
    </dgm:pt>
    <dgm:pt modelId="{E098061E-7B36-E64B-8188-A3BE54DEC51E}" type="pres">
      <dgm:prSet presAssocID="{7A1137FA-13D6-446B-B37A-E25EB6C5B619}" presName="hierChild2" presStyleCnt="0"/>
      <dgm:spPr/>
    </dgm:pt>
    <dgm:pt modelId="{9BAA37F3-3F23-A344-96D0-41049B6BEBC6}" type="pres">
      <dgm:prSet presAssocID="{F2AC91C2-1541-46A5-AE63-3187E0DEDFA0}" presName="hierRoot1" presStyleCnt="0"/>
      <dgm:spPr/>
    </dgm:pt>
    <dgm:pt modelId="{36C9171C-4DEC-0C4C-8C82-DE52C2102E53}" type="pres">
      <dgm:prSet presAssocID="{F2AC91C2-1541-46A5-AE63-3187E0DEDFA0}" presName="composite" presStyleCnt="0"/>
      <dgm:spPr/>
    </dgm:pt>
    <dgm:pt modelId="{50211EAB-CEB6-EF4E-9F1A-E44C4DED4F7D}" type="pres">
      <dgm:prSet presAssocID="{F2AC91C2-1541-46A5-AE63-3187E0DEDFA0}" presName="background" presStyleLbl="node0" presStyleIdx="1" presStyleCnt="3"/>
      <dgm:spPr/>
    </dgm:pt>
    <dgm:pt modelId="{7C9262E8-1427-CE4C-88CA-1922E1E32C69}" type="pres">
      <dgm:prSet presAssocID="{F2AC91C2-1541-46A5-AE63-3187E0DEDFA0}" presName="text" presStyleLbl="fgAcc0" presStyleIdx="1" presStyleCnt="3" custScaleX="115196">
        <dgm:presLayoutVars>
          <dgm:chPref val="3"/>
        </dgm:presLayoutVars>
      </dgm:prSet>
      <dgm:spPr/>
    </dgm:pt>
    <dgm:pt modelId="{381ABF23-968F-6341-9582-CA53F172F0A0}" type="pres">
      <dgm:prSet presAssocID="{F2AC91C2-1541-46A5-AE63-3187E0DEDFA0}" presName="hierChild2" presStyleCnt="0"/>
      <dgm:spPr/>
    </dgm:pt>
    <dgm:pt modelId="{36E64E31-851B-F346-BEE8-C967832C5B37}" type="pres">
      <dgm:prSet presAssocID="{DCDA877E-7019-4D38-81EE-898E61B1F081}" presName="hierRoot1" presStyleCnt="0"/>
      <dgm:spPr/>
    </dgm:pt>
    <dgm:pt modelId="{6A1457DA-2381-9B46-AC1F-7ECEF1B804F7}" type="pres">
      <dgm:prSet presAssocID="{DCDA877E-7019-4D38-81EE-898E61B1F081}" presName="composite" presStyleCnt="0"/>
      <dgm:spPr/>
    </dgm:pt>
    <dgm:pt modelId="{ACF52580-9314-EB4A-82B9-04BEEBDB1015}" type="pres">
      <dgm:prSet presAssocID="{DCDA877E-7019-4D38-81EE-898E61B1F081}" presName="background" presStyleLbl="node0" presStyleIdx="2" presStyleCnt="3"/>
      <dgm:spPr/>
    </dgm:pt>
    <dgm:pt modelId="{D780AD39-9913-6F49-8601-6E3CF14AF43B}" type="pres">
      <dgm:prSet presAssocID="{DCDA877E-7019-4D38-81EE-898E61B1F081}" presName="text" presStyleLbl="fgAcc0" presStyleIdx="2" presStyleCnt="3">
        <dgm:presLayoutVars>
          <dgm:chPref val="3"/>
        </dgm:presLayoutVars>
      </dgm:prSet>
      <dgm:spPr/>
    </dgm:pt>
    <dgm:pt modelId="{982312B7-AF82-0844-82B6-529F24BB1041}" type="pres">
      <dgm:prSet presAssocID="{DCDA877E-7019-4D38-81EE-898E61B1F081}" presName="hierChild2" presStyleCnt="0"/>
      <dgm:spPr/>
    </dgm:pt>
  </dgm:ptLst>
  <dgm:cxnLst>
    <dgm:cxn modelId="{1918F70B-E769-C24B-9800-1317740A3C48}" type="presOf" srcId="{F2AC91C2-1541-46A5-AE63-3187E0DEDFA0}" destId="{7C9262E8-1427-CE4C-88CA-1922E1E32C69}" srcOrd="0" destOrd="0" presId="urn:microsoft.com/office/officeart/2005/8/layout/hierarchy1"/>
    <dgm:cxn modelId="{D36BCA0F-B4C3-4D97-92EE-239522DCA587}" srcId="{96EC50F2-C35A-4F51-BC39-236B7A2B4B60}" destId="{F2AC91C2-1541-46A5-AE63-3187E0DEDFA0}" srcOrd="1" destOrd="0" parTransId="{98365C65-C9C2-4258-9D11-FC74EEE69AF9}" sibTransId="{9C86EEDC-195F-495F-BDD6-163D9BBD0DED}"/>
    <dgm:cxn modelId="{B61FAE61-167A-C74C-BC4E-906737517F16}" type="presOf" srcId="{DCDA877E-7019-4D38-81EE-898E61B1F081}" destId="{D780AD39-9913-6F49-8601-6E3CF14AF43B}" srcOrd="0" destOrd="0" presId="urn:microsoft.com/office/officeart/2005/8/layout/hierarchy1"/>
    <dgm:cxn modelId="{A0F13352-48A5-4553-BE14-370E1A480FE9}" srcId="{96EC50F2-C35A-4F51-BC39-236B7A2B4B60}" destId="{DCDA877E-7019-4D38-81EE-898E61B1F081}" srcOrd="2" destOrd="0" parTransId="{5B37CBB9-6209-4A2C-AC81-D6D415253C13}" sibTransId="{B8A45C69-BD8F-4D43-A572-086F17985515}"/>
    <dgm:cxn modelId="{4097B854-5B64-F841-8DC0-EB115D4433FF}" type="presOf" srcId="{96EC50F2-C35A-4F51-BC39-236B7A2B4B60}" destId="{0080D2A1-2D55-134D-B009-919EB93C900B}" srcOrd="0" destOrd="0" presId="urn:microsoft.com/office/officeart/2005/8/layout/hierarchy1"/>
    <dgm:cxn modelId="{B2B0A57A-1130-4961-8B7E-27405EDC4506}" srcId="{96EC50F2-C35A-4F51-BC39-236B7A2B4B60}" destId="{7A1137FA-13D6-446B-B37A-E25EB6C5B619}" srcOrd="0" destOrd="0" parTransId="{8382663D-3DB5-4E25-919E-0B5F7C21A0D5}" sibTransId="{D6111AE2-63D4-4FF8-9E03-9C6DA2BD5438}"/>
    <dgm:cxn modelId="{D817B58F-C5CE-054E-A674-1B40C8FD0CC4}" type="presOf" srcId="{7A1137FA-13D6-446B-B37A-E25EB6C5B619}" destId="{C5F82394-7539-834C-BFA0-FB357AC21CE2}" srcOrd="0" destOrd="0" presId="urn:microsoft.com/office/officeart/2005/8/layout/hierarchy1"/>
    <dgm:cxn modelId="{860B9A5C-6BFA-B34E-BDCF-31C33E52E9FC}" type="presParOf" srcId="{0080D2A1-2D55-134D-B009-919EB93C900B}" destId="{27ACC173-EBEF-CC4A-A2E2-DA74C1DF42BC}" srcOrd="0" destOrd="0" presId="urn:microsoft.com/office/officeart/2005/8/layout/hierarchy1"/>
    <dgm:cxn modelId="{76D0FA8A-C80F-B24E-AFF7-AC0ED8418B3D}" type="presParOf" srcId="{27ACC173-EBEF-CC4A-A2E2-DA74C1DF42BC}" destId="{6EB58342-DA11-B441-A1E0-22B0BCF51771}" srcOrd="0" destOrd="0" presId="urn:microsoft.com/office/officeart/2005/8/layout/hierarchy1"/>
    <dgm:cxn modelId="{9240B540-C3B8-8943-B6CD-83A4042C2663}" type="presParOf" srcId="{6EB58342-DA11-B441-A1E0-22B0BCF51771}" destId="{34FAAA71-811C-1945-B134-3C4FD66AABFC}" srcOrd="0" destOrd="0" presId="urn:microsoft.com/office/officeart/2005/8/layout/hierarchy1"/>
    <dgm:cxn modelId="{AD3C8F85-D2FF-E74E-BE3A-5509952BFDF3}" type="presParOf" srcId="{6EB58342-DA11-B441-A1E0-22B0BCF51771}" destId="{C5F82394-7539-834C-BFA0-FB357AC21CE2}" srcOrd="1" destOrd="0" presId="urn:microsoft.com/office/officeart/2005/8/layout/hierarchy1"/>
    <dgm:cxn modelId="{0918E082-DA30-3D4B-9AA4-031E93B41A2F}" type="presParOf" srcId="{27ACC173-EBEF-CC4A-A2E2-DA74C1DF42BC}" destId="{E098061E-7B36-E64B-8188-A3BE54DEC51E}" srcOrd="1" destOrd="0" presId="urn:microsoft.com/office/officeart/2005/8/layout/hierarchy1"/>
    <dgm:cxn modelId="{102615DF-4950-F94B-8876-4B26558760E2}" type="presParOf" srcId="{0080D2A1-2D55-134D-B009-919EB93C900B}" destId="{9BAA37F3-3F23-A344-96D0-41049B6BEBC6}" srcOrd="1" destOrd="0" presId="urn:microsoft.com/office/officeart/2005/8/layout/hierarchy1"/>
    <dgm:cxn modelId="{B5C0A49C-061A-D14C-9F94-ED0D47626D8D}" type="presParOf" srcId="{9BAA37F3-3F23-A344-96D0-41049B6BEBC6}" destId="{36C9171C-4DEC-0C4C-8C82-DE52C2102E53}" srcOrd="0" destOrd="0" presId="urn:microsoft.com/office/officeart/2005/8/layout/hierarchy1"/>
    <dgm:cxn modelId="{1F0F67A0-9E7C-8541-9B3C-AE80C7D2B3DD}" type="presParOf" srcId="{36C9171C-4DEC-0C4C-8C82-DE52C2102E53}" destId="{50211EAB-CEB6-EF4E-9F1A-E44C4DED4F7D}" srcOrd="0" destOrd="0" presId="urn:microsoft.com/office/officeart/2005/8/layout/hierarchy1"/>
    <dgm:cxn modelId="{8AD3ECC3-2898-284A-A972-A529CBD51DBC}" type="presParOf" srcId="{36C9171C-4DEC-0C4C-8C82-DE52C2102E53}" destId="{7C9262E8-1427-CE4C-88CA-1922E1E32C69}" srcOrd="1" destOrd="0" presId="urn:microsoft.com/office/officeart/2005/8/layout/hierarchy1"/>
    <dgm:cxn modelId="{EE1CCD7A-9221-1744-8FF3-EF9A39A0C55E}" type="presParOf" srcId="{9BAA37F3-3F23-A344-96D0-41049B6BEBC6}" destId="{381ABF23-968F-6341-9582-CA53F172F0A0}" srcOrd="1" destOrd="0" presId="urn:microsoft.com/office/officeart/2005/8/layout/hierarchy1"/>
    <dgm:cxn modelId="{7BB787CC-6F28-F64D-ABB2-724AA658DFFE}" type="presParOf" srcId="{0080D2A1-2D55-134D-B009-919EB93C900B}" destId="{36E64E31-851B-F346-BEE8-C967832C5B37}" srcOrd="2" destOrd="0" presId="urn:microsoft.com/office/officeart/2005/8/layout/hierarchy1"/>
    <dgm:cxn modelId="{91601E2C-7D88-1248-AC16-625D7FF80802}" type="presParOf" srcId="{36E64E31-851B-F346-BEE8-C967832C5B37}" destId="{6A1457DA-2381-9B46-AC1F-7ECEF1B804F7}" srcOrd="0" destOrd="0" presId="urn:microsoft.com/office/officeart/2005/8/layout/hierarchy1"/>
    <dgm:cxn modelId="{12DD8853-B4CB-5345-9F11-EBC6E089AD6E}" type="presParOf" srcId="{6A1457DA-2381-9B46-AC1F-7ECEF1B804F7}" destId="{ACF52580-9314-EB4A-82B9-04BEEBDB1015}" srcOrd="0" destOrd="0" presId="urn:microsoft.com/office/officeart/2005/8/layout/hierarchy1"/>
    <dgm:cxn modelId="{E680A3C0-0670-EE45-B789-550362F3D8D4}" type="presParOf" srcId="{6A1457DA-2381-9B46-AC1F-7ECEF1B804F7}" destId="{D780AD39-9913-6F49-8601-6E3CF14AF43B}" srcOrd="1" destOrd="0" presId="urn:microsoft.com/office/officeart/2005/8/layout/hierarchy1"/>
    <dgm:cxn modelId="{9BA6682E-4135-E343-B69A-6718F6454526}" type="presParOf" srcId="{36E64E31-851B-F346-BEE8-C967832C5B37}" destId="{982312B7-AF82-0844-82B6-529F24BB1041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D9E8BD-3EFB-4A5C-82E7-8EBF66F9EADD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713519-82CC-4A4E-A1D6-4864D6282E8F}">
      <dgm:prSet custT="1"/>
      <dgm:spPr/>
      <dgm:t>
        <a:bodyPr/>
        <a:lstStyle/>
        <a:p>
          <a:pPr algn="ctr"/>
          <a:r>
            <a:rPr lang="pt-BR" sz="2600" b="1" i="0" dirty="0">
              <a:latin typeface="+mn-lt"/>
            </a:rPr>
            <a:t>FASE INTENSIVA: esquema RIPE </a:t>
          </a:r>
        </a:p>
        <a:p>
          <a:pPr algn="ctr"/>
          <a:r>
            <a:rPr lang="pt-BR" sz="2200" b="1" i="0" dirty="0">
              <a:latin typeface="+mn-lt"/>
            </a:rPr>
            <a:t>Rifampicina 600mg / Isoniazida 300mg / </a:t>
          </a:r>
          <a:r>
            <a:rPr lang="pt-BR" sz="2200" b="1" i="0" dirty="0" err="1">
              <a:latin typeface="+mn-lt"/>
            </a:rPr>
            <a:t>Pirazinamida</a:t>
          </a:r>
          <a:r>
            <a:rPr lang="pt-BR" sz="2200" b="1" i="0" dirty="0">
              <a:latin typeface="+mn-lt"/>
            </a:rPr>
            <a:t> 1500 a 2000mg / </a:t>
          </a:r>
          <a:r>
            <a:rPr lang="pt-BR" sz="2200" b="1" i="0" dirty="0" err="1">
              <a:latin typeface="+mn-lt"/>
            </a:rPr>
            <a:t>Etambutol</a:t>
          </a:r>
          <a:r>
            <a:rPr lang="pt-BR" sz="2200" b="1" i="0" dirty="0">
              <a:latin typeface="+mn-lt"/>
            </a:rPr>
            <a:t> 1000mg </a:t>
          </a:r>
          <a:r>
            <a:rPr lang="pt-BR" sz="2200" b="1" i="0" u="sng" dirty="0">
              <a:latin typeface="+mn-lt"/>
            </a:rPr>
            <a:t>por 2 meses </a:t>
          </a:r>
        </a:p>
      </dgm:t>
    </dgm:pt>
    <dgm:pt modelId="{233389E6-3F1A-4995-8BA1-355EC7F96FA7}" type="parTrans" cxnId="{8ADC92FB-E34C-4071-81F0-6087BDE46145}">
      <dgm:prSet/>
      <dgm:spPr/>
      <dgm:t>
        <a:bodyPr/>
        <a:lstStyle/>
        <a:p>
          <a:endParaRPr lang="en-US"/>
        </a:p>
      </dgm:t>
    </dgm:pt>
    <dgm:pt modelId="{09A6FF81-2B5A-4D37-A487-8D28B6FD8A16}" type="sibTrans" cxnId="{8ADC92FB-E34C-4071-81F0-6087BDE46145}">
      <dgm:prSet/>
      <dgm:spPr/>
      <dgm:t>
        <a:bodyPr/>
        <a:lstStyle/>
        <a:p>
          <a:endParaRPr lang="en-US"/>
        </a:p>
      </dgm:t>
    </dgm:pt>
    <dgm:pt modelId="{E5FE61C3-0410-4AAE-9E9B-79403108D392}">
      <dgm:prSet custT="1"/>
      <dgm:spPr/>
      <dgm:t>
        <a:bodyPr/>
        <a:lstStyle/>
        <a:p>
          <a:r>
            <a:rPr lang="pt-BR" sz="2600" b="1" i="0" dirty="0"/>
            <a:t>FASE DE MANUTENÇÃO: </a:t>
          </a:r>
        </a:p>
        <a:p>
          <a:r>
            <a:rPr lang="pt-BR" sz="2600" b="1" i="0" dirty="0"/>
            <a:t>Rifampicina 600mg / Isoniazida 600mg </a:t>
          </a:r>
          <a:r>
            <a:rPr lang="pt-BR" sz="2600" b="1" i="0" u="sng" dirty="0"/>
            <a:t>por 4 meses</a:t>
          </a:r>
          <a:endParaRPr lang="en-US" sz="2600" b="1" u="sng" dirty="0"/>
        </a:p>
      </dgm:t>
    </dgm:pt>
    <dgm:pt modelId="{7AE8E6B1-9D41-4687-B665-3874348ED5B4}" type="parTrans" cxnId="{B7EAAEF1-2977-4B76-B3C9-AB59238F52F3}">
      <dgm:prSet/>
      <dgm:spPr/>
      <dgm:t>
        <a:bodyPr/>
        <a:lstStyle/>
        <a:p>
          <a:endParaRPr lang="en-US"/>
        </a:p>
      </dgm:t>
    </dgm:pt>
    <dgm:pt modelId="{BD50A5A0-CDED-4718-83BA-CCD40D2BD92D}" type="sibTrans" cxnId="{B7EAAEF1-2977-4B76-B3C9-AB59238F52F3}">
      <dgm:prSet/>
      <dgm:spPr/>
      <dgm:t>
        <a:bodyPr/>
        <a:lstStyle/>
        <a:p>
          <a:endParaRPr lang="en-US"/>
        </a:p>
      </dgm:t>
    </dgm:pt>
    <dgm:pt modelId="{C82744D4-348F-4B15-B5C9-4D3462C4A0C3}">
      <dgm:prSet custT="1"/>
      <dgm:spPr/>
      <dgm:t>
        <a:bodyPr/>
        <a:lstStyle/>
        <a:p>
          <a:r>
            <a:rPr lang="pt-BR" sz="2600" b="1" i="0" dirty="0">
              <a:latin typeface="+mn-lt"/>
            </a:rPr>
            <a:t>EXCISÃO CIRÚRGICA:</a:t>
          </a:r>
        </a:p>
        <a:p>
          <a:r>
            <a:rPr lang="pt-BR" sz="2600" dirty="0"/>
            <a:t>Em lesões refratárias para correção de deformidades em casos recalcitrantes</a:t>
          </a:r>
          <a:endParaRPr lang="pt-BR" sz="2600" b="1" i="0" dirty="0">
            <a:latin typeface="+mn-lt"/>
          </a:endParaRPr>
        </a:p>
      </dgm:t>
    </dgm:pt>
    <dgm:pt modelId="{95227231-D9CA-45D2-8AAF-BD59425495F8}" type="parTrans" cxnId="{36D5A317-1E2E-4016-AA80-A3C33483D9CD}">
      <dgm:prSet/>
      <dgm:spPr/>
      <dgm:t>
        <a:bodyPr/>
        <a:lstStyle/>
        <a:p>
          <a:endParaRPr lang="en-US"/>
        </a:p>
      </dgm:t>
    </dgm:pt>
    <dgm:pt modelId="{77516827-CFB9-46CE-83D7-28203E56BEF0}" type="sibTrans" cxnId="{36D5A317-1E2E-4016-AA80-A3C33483D9CD}">
      <dgm:prSet/>
      <dgm:spPr/>
      <dgm:t>
        <a:bodyPr/>
        <a:lstStyle/>
        <a:p>
          <a:endParaRPr lang="en-US"/>
        </a:p>
      </dgm:t>
    </dgm:pt>
    <dgm:pt modelId="{26E3191C-9789-F646-A80F-27BFBAF1E7DC}" type="pres">
      <dgm:prSet presAssocID="{9CD9E8BD-3EFB-4A5C-82E7-8EBF66F9EADD}" presName="Name0" presStyleCnt="0">
        <dgm:presLayoutVars>
          <dgm:dir/>
          <dgm:animLvl val="lvl"/>
          <dgm:resizeHandles val="exact"/>
        </dgm:presLayoutVars>
      </dgm:prSet>
      <dgm:spPr/>
    </dgm:pt>
    <dgm:pt modelId="{1FD99D04-7E73-9449-AF09-A2FC1D1B425E}" type="pres">
      <dgm:prSet presAssocID="{C82744D4-348F-4B15-B5C9-4D3462C4A0C3}" presName="boxAndChildren" presStyleCnt="0"/>
      <dgm:spPr/>
    </dgm:pt>
    <dgm:pt modelId="{C0D8E8CF-012B-8C4D-8A3A-C1BFBAF5F75E}" type="pres">
      <dgm:prSet presAssocID="{C82744D4-348F-4B15-B5C9-4D3462C4A0C3}" presName="parentTextBox" presStyleLbl="node1" presStyleIdx="0" presStyleCnt="3" custLinFactNeighborX="-123" custLinFactNeighborY="2577"/>
      <dgm:spPr/>
    </dgm:pt>
    <dgm:pt modelId="{2FCD510D-EB3A-0643-AB48-9C42746CF016}" type="pres">
      <dgm:prSet presAssocID="{BD50A5A0-CDED-4718-83BA-CCD40D2BD92D}" presName="sp" presStyleCnt="0"/>
      <dgm:spPr/>
    </dgm:pt>
    <dgm:pt modelId="{30E67B26-A07A-5E47-AE7F-1818861BFC72}" type="pres">
      <dgm:prSet presAssocID="{E5FE61C3-0410-4AAE-9E9B-79403108D392}" presName="arrowAndChildren" presStyleCnt="0"/>
      <dgm:spPr/>
    </dgm:pt>
    <dgm:pt modelId="{7748780B-823A-3B42-BD11-1C2686BF8D83}" type="pres">
      <dgm:prSet presAssocID="{E5FE61C3-0410-4AAE-9E9B-79403108D392}" presName="parentTextArrow" presStyleLbl="node1" presStyleIdx="1" presStyleCnt="3" custScaleY="101473"/>
      <dgm:spPr/>
    </dgm:pt>
    <dgm:pt modelId="{147630FC-72E9-A346-8741-A37A47F95239}" type="pres">
      <dgm:prSet presAssocID="{09A6FF81-2B5A-4D37-A487-8D28B6FD8A16}" presName="sp" presStyleCnt="0"/>
      <dgm:spPr/>
    </dgm:pt>
    <dgm:pt modelId="{D7B7A7A1-A0A7-864B-83F6-EC8386E97883}" type="pres">
      <dgm:prSet presAssocID="{A3713519-82CC-4A4E-A1D6-4864D6282E8F}" presName="arrowAndChildren" presStyleCnt="0"/>
      <dgm:spPr/>
    </dgm:pt>
    <dgm:pt modelId="{78E8E3A3-C67A-5945-B470-76E8CD861423}" type="pres">
      <dgm:prSet presAssocID="{A3713519-82CC-4A4E-A1D6-4864D6282E8F}" presName="parentTextArrow" presStyleLbl="node1" presStyleIdx="2" presStyleCnt="3" custScaleY="108002" custLinFactNeighborY="3434"/>
      <dgm:spPr/>
    </dgm:pt>
  </dgm:ptLst>
  <dgm:cxnLst>
    <dgm:cxn modelId="{36D5A317-1E2E-4016-AA80-A3C33483D9CD}" srcId="{9CD9E8BD-3EFB-4A5C-82E7-8EBF66F9EADD}" destId="{C82744D4-348F-4B15-B5C9-4D3462C4A0C3}" srcOrd="2" destOrd="0" parTransId="{95227231-D9CA-45D2-8AAF-BD59425495F8}" sibTransId="{77516827-CFB9-46CE-83D7-28203E56BEF0}"/>
    <dgm:cxn modelId="{1707A32C-B486-8E42-9CAC-554FA9C125C1}" type="presOf" srcId="{9CD9E8BD-3EFB-4A5C-82E7-8EBF66F9EADD}" destId="{26E3191C-9789-F646-A80F-27BFBAF1E7DC}" srcOrd="0" destOrd="0" presId="urn:microsoft.com/office/officeart/2005/8/layout/process4"/>
    <dgm:cxn modelId="{78BC4648-5CF8-4440-B1F2-C02E1950FCEF}" type="presOf" srcId="{E5FE61C3-0410-4AAE-9E9B-79403108D392}" destId="{7748780B-823A-3B42-BD11-1C2686BF8D83}" srcOrd="0" destOrd="0" presId="urn:microsoft.com/office/officeart/2005/8/layout/process4"/>
    <dgm:cxn modelId="{CD641DA5-D2F6-7048-AA76-E088AB3E19C2}" type="presOf" srcId="{C82744D4-348F-4B15-B5C9-4D3462C4A0C3}" destId="{C0D8E8CF-012B-8C4D-8A3A-C1BFBAF5F75E}" srcOrd="0" destOrd="0" presId="urn:microsoft.com/office/officeart/2005/8/layout/process4"/>
    <dgm:cxn modelId="{B7EAAEF1-2977-4B76-B3C9-AB59238F52F3}" srcId="{9CD9E8BD-3EFB-4A5C-82E7-8EBF66F9EADD}" destId="{E5FE61C3-0410-4AAE-9E9B-79403108D392}" srcOrd="1" destOrd="0" parTransId="{7AE8E6B1-9D41-4687-B665-3874348ED5B4}" sibTransId="{BD50A5A0-CDED-4718-83BA-CCD40D2BD92D}"/>
    <dgm:cxn modelId="{522F65FB-27B6-DB41-9B7F-E755E26DB573}" type="presOf" srcId="{A3713519-82CC-4A4E-A1D6-4864D6282E8F}" destId="{78E8E3A3-C67A-5945-B470-76E8CD861423}" srcOrd="0" destOrd="0" presId="urn:microsoft.com/office/officeart/2005/8/layout/process4"/>
    <dgm:cxn modelId="{8ADC92FB-E34C-4071-81F0-6087BDE46145}" srcId="{9CD9E8BD-3EFB-4A5C-82E7-8EBF66F9EADD}" destId="{A3713519-82CC-4A4E-A1D6-4864D6282E8F}" srcOrd="0" destOrd="0" parTransId="{233389E6-3F1A-4995-8BA1-355EC7F96FA7}" sibTransId="{09A6FF81-2B5A-4D37-A487-8D28B6FD8A16}"/>
    <dgm:cxn modelId="{AEB75825-C6F1-6549-90EF-E94511A72109}" type="presParOf" srcId="{26E3191C-9789-F646-A80F-27BFBAF1E7DC}" destId="{1FD99D04-7E73-9449-AF09-A2FC1D1B425E}" srcOrd="0" destOrd="0" presId="urn:microsoft.com/office/officeart/2005/8/layout/process4"/>
    <dgm:cxn modelId="{C6FB8828-68CC-5A4C-BAF4-0EA5F704CCBB}" type="presParOf" srcId="{1FD99D04-7E73-9449-AF09-A2FC1D1B425E}" destId="{C0D8E8CF-012B-8C4D-8A3A-C1BFBAF5F75E}" srcOrd="0" destOrd="0" presId="urn:microsoft.com/office/officeart/2005/8/layout/process4"/>
    <dgm:cxn modelId="{F99457F9-B350-CE42-A25F-7C74C2CAE68C}" type="presParOf" srcId="{26E3191C-9789-F646-A80F-27BFBAF1E7DC}" destId="{2FCD510D-EB3A-0643-AB48-9C42746CF016}" srcOrd="1" destOrd="0" presId="urn:microsoft.com/office/officeart/2005/8/layout/process4"/>
    <dgm:cxn modelId="{310F9A44-457F-B54C-A20E-EF568847699F}" type="presParOf" srcId="{26E3191C-9789-F646-A80F-27BFBAF1E7DC}" destId="{30E67B26-A07A-5E47-AE7F-1818861BFC72}" srcOrd="2" destOrd="0" presId="urn:microsoft.com/office/officeart/2005/8/layout/process4"/>
    <dgm:cxn modelId="{DE7D1C36-B6BE-6A49-BCB1-B0C7A3D2B350}" type="presParOf" srcId="{30E67B26-A07A-5E47-AE7F-1818861BFC72}" destId="{7748780B-823A-3B42-BD11-1C2686BF8D83}" srcOrd="0" destOrd="0" presId="urn:microsoft.com/office/officeart/2005/8/layout/process4"/>
    <dgm:cxn modelId="{34719CA0-BD15-9643-A61A-485DDF6E4288}" type="presParOf" srcId="{26E3191C-9789-F646-A80F-27BFBAF1E7DC}" destId="{147630FC-72E9-A346-8741-A37A47F95239}" srcOrd="3" destOrd="0" presId="urn:microsoft.com/office/officeart/2005/8/layout/process4"/>
    <dgm:cxn modelId="{C7533DD8-AA4B-6744-9837-559797079787}" type="presParOf" srcId="{26E3191C-9789-F646-A80F-27BFBAF1E7DC}" destId="{D7B7A7A1-A0A7-864B-83F6-EC8386E97883}" srcOrd="4" destOrd="0" presId="urn:microsoft.com/office/officeart/2005/8/layout/process4"/>
    <dgm:cxn modelId="{98C70F3D-BA7C-3C45-BA7F-B7F6F30A0779}" type="presParOf" srcId="{D7B7A7A1-A0A7-864B-83F6-EC8386E97883}" destId="{78E8E3A3-C67A-5945-B470-76E8CD86142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AAA71-811C-1945-B134-3C4FD66AABFC}">
      <dsp:nvSpPr>
        <dsp:cNvPr id="0" name=""/>
        <dsp:cNvSpPr/>
      </dsp:nvSpPr>
      <dsp:spPr>
        <a:xfrm>
          <a:off x="615" y="1069279"/>
          <a:ext cx="3651989" cy="1897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F82394-7539-834C-BFA0-FB357AC21CE2}">
      <dsp:nvSpPr>
        <dsp:cNvPr id="0" name=""/>
        <dsp:cNvSpPr/>
      </dsp:nvSpPr>
      <dsp:spPr>
        <a:xfrm>
          <a:off x="332615" y="1384679"/>
          <a:ext cx="3651989" cy="1897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Montserrat" pitchFamily="2" charset="77"/>
            </a:rPr>
            <a:t>ESPOROTRICOSE</a:t>
          </a:r>
        </a:p>
      </dsp:txBody>
      <dsp:txXfrm>
        <a:off x="388187" y="1440251"/>
        <a:ext cx="3540845" cy="1786233"/>
      </dsp:txXfrm>
    </dsp:sp>
    <dsp:sp modelId="{50211EAB-CEB6-EF4E-9F1A-E44C4DED4F7D}">
      <dsp:nvSpPr>
        <dsp:cNvPr id="0" name=""/>
        <dsp:cNvSpPr/>
      </dsp:nvSpPr>
      <dsp:spPr>
        <a:xfrm>
          <a:off x="4316604" y="1069279"/>
          <a:ext cx="3442052" cy="1897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9262E8-1427-CE4C-88CA-1922E1E32C69}">
      <dsp:nvSpPr>
        <dsp:cNvPr id="0" name=""/>
        <dsp:cNvSpPr/>
      </dsp:nvSpPr>
      <dsp:spPr>
        <a:xfrm>
          <a:off x="4648604" y="1384679"/>
          <a:ext cx="3442052" cy="1897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b="1" i="0" kern="1200" dirty="0">
              <a:latin typeface="Montserrat" pitchFamily="2" charset="77"/>
            </a:rPr>
            <a:t>TUBERCULOSE</a:t>
          </a:r>
          <a:r>
            <a:rPr lang="pt-BR" sz="3000" b="0" i="0" kern="1200" dirty="0"/>
            <a:t> </a:t>
          </a:r>
          <a:endParaRPr lang="en-US" sz="3000" kern="1200" dirty="0"/>
        </a:p>
      </dsp:txBody>
      <dsp:txXfrm>
        <a:off x="4704176" y="1440251"/>
        <a:ext cx="3330908" cy="1786233"/>
      </dsp:txXfrm>
    </dsp:sp>
    <dsp:sp modelId="{ACF52580-9314-EB4A-82B9-04BEEBDB1015}">
      <dsp:nvSpPr>
        <dsp:cNvPr id="0" name=""/>
        <dsp:cNvSpPr/>
      </dsp:nvSpPr>
      <dsp:spPr>
        <a:xfrm>
          <a:off x="8422656" y="1069279"/>
          <a:ext cx="2987996" cy="18973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80AD39-9913-6F49-8601-6E3CF14AF43B}">
      <dsp:nvSpPr>
        <dsp:cNvPr id="0" name=""/>
        <dsp:cNvSpPr/>
      </dsp:nvSpPr>
      <dsp:spPr>
        <a:xfrm>
          <a:off x="8754656" y="1384679"/>
          <a:ext cx="2987996" cy="18973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kern="1200" dirty="0">
              <a:latin typeface="Montserrat" pitchFamily="2" charset="77"/>
            </a:rPr>
            <a:t>PROTOTECOSE</a:t>
          </a:r>
          <a:r>
            <a:rPr lang="pt-BR" sz="2600" b="0" i="0" kern="1200" dirty="0">
              <a:latin typeface="Montserrat" pitchFamily="2" charset="77"/>
            </a:rPr>
            <a:t> </a:t>
          </a:r>
          <a:endParaRPr lang="en-US" sz="2600" kern="1200" dirty="0">
            <a:latin typeface="Montserrat" pitchFamily="2" charset="77"/>
          </a:endParaRPr>
        </a:p>
      </dsp:txBody>
      <dsp:txXfrm>
        <a:off x="8810228" y="1440251"/>
        <a:ext cx="2876852" cy="17862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D8E8CF-012B-8C4D-8A3A-C1BFBAF5F75E}">
      <dsp:nvSpPr>
        <dsp:cNvPr id="0" name=""/>
        <dsp:cNvSpPr/>
      </dsp:nvSpPr>
      <dsp:spPr>
        <a:xfrm>
          <a:off x="0" y="3963641"/>
          <a:ext cx="11277600" cy="12415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kern="1200" dirty="0">
              <a:latin typeface="+mn-lt"/>
            </a:rPr>
            <a:t>EXCISÃO CIRÚRGICA: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kern="1200" dirty="0"/>
            <a:t>Em lesões refratárias para correção de deformidades em casos recalcitrantes</a:t>
          </a:r>
          <a:endParaRPr lang="pt-BR" sz="2600" b="1" i="0" kern="1200" dirty="0">
            <a:latin typeface="+mn-lt"/>
          </a:endParaRPr>
        </a:p>
      </dsp:txBody>
      <dsp:txXfrm>
        <a:off x="0" y="3963641"/>
        <a:ext cx="11277600" cy="1241576"/>
      </dsp:txXfrm>
    </dsp:sp>
    <dsp:sp modelId="{7748780B-823A-3B42-BD11-1C2686BF8D83}">
      <dsp:nvSpPr>
        <dsp:cNvPr id="0" name=""/>
        <dsp:cNvSpPr/>
      </dsp:nvSpPr>
      <dsp:spPr>
        <a:xfrm rot="10800000">
          <a:off x="0" y="2044157"/>
          <a:ext cx="11277600" cy="1937672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kern="1200" dirty="0"/>
            <a:t>FASE DE MANUTENÇÃO: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kern="1200" dirty="0"/>
            <a:t>Rifampicina 600mg / Isoniazida 600mg </a:t>
          </a:r>
          <a:r>
            <a:rPr lang="pt-BR" sz="2600" b="1" i="0" u="sng" kern="1200" dirty="0"/>
            <a:t>por 4 meses</a:t>
          </a:r>
          <a:endParaRPr lang="en-US" sz="2600" b="1" u="sng" kern="1200" dirty="0"/>
        </a:p>
      </dsp:txBody>
      <dsp:txXfrm rot="10800000">
        <a:off x="0" y="2044157"/>
        <a:ext cx="11277600" cy="1259041"/>
      </dsp:txXfrm>
    </dsp:sp>
    <dsp:sp modelId="{78E8E3A3-C67A-5945-B470-76E8CD861423}">
      <dsp:nvSpPr>
        <dsp:cNvPr id="0" name=""/>
        <dsp:cNvSpPr/>
      </dsp:nvSpPr>
      <dsp:spPr>
        <a:xfrm rot="10800000">
          <a:off x="0" y="66008"/>
          <a:ext cx="11277600" cy="206234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600" b="1" i="0" kern="1200" dirty="0">
              <a:latin typeface="+mn-lt"/>
            </a:rPr>
            <a:t>FASE INTENSIVA: esquema RIPE 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i="0" kern="1200" dirty="0">
              <a:latin typeface="+mn-lt"/>
            </a:rPr>
            <a:t>Rifampicina 600mg / Isoniazida 300mg / </a:t>
          </a:r>
          <a:r>
            <a:rPr lang="pt-BR" sz="2200" b="1" i="0" kern="1200" dirty="0" err="1">
              <a:latin typeface="+mn-lt"/>
            </a:rPr>
            <a:t>Pirazinamida</a:t>
          </a:r>
          <a:r>
            <a:rPr lang="pt-BR" sz="2200" b="1" i="0" kern="1200" dirty="0">
              <a:latin typeface="+mn-lt"/>
            </a:rPr>
            <a:t> 1500 a 2000mg / </a:t>
          </a:r>
          <a:r>
            <a:rPr lang="pt-BR" sz="2200" b="1" i="0" kern="1200" dirty="0" err="1">
              <a:latin typeface="+mn-lt"/>
            </a:rPr>
            <a:t>Etambutol</a:t>
          </a:r>
          <a:r>
            <a:rPr lang="pt-BR" sz="2200" b="1" i="0" kern="1200" dirty="0">
              <a:latin typeface="+mn-lt"/>
            </a:rPr>
            <a:t> 1000mg </a:t>
          </a:r>
          <a:r>
            <a:rPr lang="pt-BR" sz="2200" b="1" i="0" u="sng" kern="1200" dirty="0">
              <a:latin typeface="+mn-lt"/>
            </a:rPr>
            <a:t>por 2 meses </a:t>
          </a:r>
        </a:p>
      </dsp:txBody>
      <dsp:txXfrm rot="10800000">
        <a:off x="0" y="66008"/>
        <a:ext cx="11277600" cy="1340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26bfc48d10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126bfc48d10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Cec</a:t>
            </a:r>
            <a:r>
              <a:rPr lang="pt-BR" dirty="0"/>
              <a:t>, </a:t>
            </a:r>
            <a:r>
              <a:rPr lang="pt-BR" dirty="0" err="1"/>
              <a:t>micobacteriose</a:t>
            </a:r>
            <a:r>
              <a:rPr lang="pt-BR" dirty="0"/>
              <a:t> por bactéria não tuberculosa,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00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solidFill>
                <a:srgbClr val="2021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>
              <a:solidFill>
                <a:srgbClr val="20212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Foto da lamina COLOCAR O AUMENTO E COLORAÇÃO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275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75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26bfc48d1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126bfc48d1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9414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o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Obje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e Texto" type="vertTitleAndTx">
  <p:cSld name="VERTICAL_TITLE_AND_VERTICAL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 rot="5400000">
            <a:off x="3920332" y="-1256507"/>
            <a:ext cx="4351337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 Título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Duplo" type="twoObj">
  <p:cSld name="TWO_OBJECT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cção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6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0.png"/><Relationship Id="rId4" Type="http://schemas.microsoft.com/office/2007/relationships/hdphoto" Target="../media/hdphoto4.wdp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1.jpeg"/><Relationship Id="rId7" Type="http://schemas.openxmlformats.org/officeDocument/2006/relationships/image" Target="../media/image6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5.wdp"/><Relationship Id="rId7" Type="http://schemas.openxmlformats.org/officeDocument/2006/relationships/image" Target="../media/image1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0" y="283491"/>
            <a:ext cx="12192000" cy="1295400"/>
          </a:xfrm>
          <a:prstGeom prst="rect">
            <a:avLst/>
          </a:prstGeom>
          <a:solidFill>
            <a:srgbClr val="FFF9F5">
              <a:alpha val="4156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87964" y="209690"/>
            <a:ext cx="980357" cy="1079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89582" y="332715"/>
            <a:ext cx="1405181" cy="833452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2488501" y="478459"/>
            <a:ext cx="6934200" cy="7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67171"/>
              </a:buClr>
              <a:buSzPts val="1200"/>
              <a:buFont typeface="Arial"/>
              <a:buNone/>
            </a:pPr>
            <a:r>
              <a:rPr lang="en-US" sz="1700" b="1" i="0" u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UNIVERSIDADE DO ESTADO DO RIO DE JANEIRO</a:t>
            </a:r>
            <a:endParaRPr sz="1900" b="1" dirty="0">
              <a:solidFill>
                <a:schemeClr val="tx1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67171"/>
              </a:buClr>
              <a:buSzPts val="1200"/>
              <a:buFont typeface="Arial"/>
              <a:buNone/>
            </a:pPr>
            <a:r>
              <a:rPr lang="en-US" sz="1700" b="1" i="0" u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HOSPITAL UNIVERSITÁRIO PEDRO ERNESTO</a:t>
            </a:r>
            <a:endParaRPr sz="1900" b="1" dirty="0">
              <a:solidFill>
                <a:schemeClr val="tx1"/>
              </a:solidFill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67171"/>
              </a:buClr>
              <a:buSzPts val="1200"/>
              <a:buFont typeface="Arial"/>
              <a:buNone/>
            </a:pPr>
            <a:r>
              <a:rPr lang="en-US" sz="1700" b="1" i="0" u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rPr>
              <a:t>SERVIÇO DE DERMATOLOGIA</a:t>
            </a:r>
            <a:endParaRPr sz="1900" b="1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28624EF-DFF3-DEA1-3786-015703E92701}"/>
              </a:ext>
            </a:extLst>
          </p:cNvPr>
          <p:cNvSpPr txBox="1"/>
          <p:nvPr/>
        </p:nvSpPr>
        <p:spPr>
          <a:xfrm>
            <a:off x="359147" y="1694578"/>
            <a:ext cx="115356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latin typeface="Montserrat" pitchFamily="2" charset="77"/>
                <a:cs typeface="Arial" panose="020B0604020202020204" pitchFamily="34" charset="0"/>
              </a:rPr>
              <a:t>Lesão ungueal como revelador de doença sistêmica: relato de uma apresentação atípica.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18963E2-8DBC-D885-AC50-700CC3ACE2C6}"/>
              </a:ext>
            </a:extLst>
          </p:cNvPr>
          <p:cNvSpPr txBox="1"/>
          <p:nvPr/>
        </p:nvSpPr>
        <p:spPr>
          <a:xfrm>
            <a:off x="671512" y="4723607"/>
            <a:ext cx="112232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latin typeface="Montserrat" pitchFamily="2" charset="77"/>
                <a:cs typeface="Calibri" panose="020F0502020204030204" pitchFamily="34" charset="0"/>
              </a:rPr>
              <a:t>Gabriela Coutinho </a:t>
            </a:r>
            <a:r>
              <a:rPr lang="pt-BR" sz="2000" b="1" dirty="0" err="1">
                <a:latin typeface="Montserrat" pitchFamily="2" charset="77"/>
                <a:cs typeface="Calibri" panose="020F0502020204030204" pitchFamily="34" charset="0"/>
              </a:rPr>
              <a:t>Chequer</a:t>
            </a:r>
            <a:r>
              <a:rPr lang="pt-BR" sz="2000" b="1" dirty="0">
                <a:latin typeface="Montserrat" pitchFamily="2" charset="77"/>
                <a:cs typeface="Calibri" panose="020F0502020204030204" pitchFamily="34" charset="0"/>
              </a:rPr>
              <a:t> Cabral </a:t>
            </a:r>
          </a:p>
          <a:p>
            <a:pPr algn="ctr"/>
            <a:r>
              <a:rPr lang="pt-BR" sz="2000" b="1" dirty="0" err="1">
                <a:latin typeface="Montserrat" pitchFamily="2" charset="77"/>
                <a:cs typeface="Calibri" panose="020F0502020204030204" pitchFamily="34" charset="0"/>
              </a:rPr>
              <a:t>Thayane</a:t>
            </a:r>
            <a:r>
              <a:rPr lang="pt-BR" sz="2000" b="1" dirty="0">
                <a:latin typeface="Montserrat" pitchFamily="2" charset="77"/>
                <a:cs typeface="Calibri" panose="020F0502020204030204" pitchFamily="34" charset="0"/>
              </a:rPr>
              <a:t> </a:t>
            </a:r>
            <a:r>
              <a:rPr lang="pt-BR" sz="2000" b="1" i="0" u="none" strike="noStrike" dirty="0">
                <a:solidFill>
                  <a:srgbClr val="000000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Batista Lemos</a:t>
            </a:r>
          </a:p>
          <a:p>
            <a:pPr algn="ctr"/>
            <a:r>
              <a:rPr lang="pt-BR" sz="2000" b="1" i="0" u="none" strike="noStrike" dirty="0">
                <a:solidFill>
                  <a:srgbClr val="000000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Núria </a:t>
            </a:r>
            <a:r>
              <a:rPr lang="pt-BR" sz="2000" b="1" i="0" u="none" strike="noStrike" dirty="0" err="1">
                <a:solidFill>
                  <a:srgbClr val="000000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Horwacz</a:t>
            </a:r>
            <a:endParaRPr lang="pt-BR" sz="2000" b="1" dirty="0">
              <a:latin typeface="Montserrat" pitchFamily="2" charset="77"/>
              <a:cs typeface="Calibri" panose="020F0502020204030204" pitchFamily="34" charset="0"/>
            </a:endParaRPr>
          </a:p>
          <a:p>
            <a:pPr algn="ctr"/>
            <a:r>
              <a:rPr lang="pt-BR" sz="2000" b="1" i="0" u="none" strike="noStrike" dirty="0">
                <a:solidFill>
                  <a:srgbClr val="000000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Alice Mourão Barcelos</a:t>
            </a:r>
          </a:p>
          <a:p>
            <a:pPr algn="ctr"/>
            <a:r>
              <a:rPr lang="pt-BR" sz="2000" b="1" i="0" u="none" strike="noStrike" dirty="0">
                <a:solidFill>
                  <a:srgbClr val="000000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Miguel A. Ceccarelli</a:t>
            </a:r>
          </a:p>
          <a:p>
            <a:pPr algn="ctr"/>
            <a:r>
              <a:rPr lang="pt-BR" sz="2000" b="1" i="0" u="none" strike="noStrike" dirty="0">
                <a:solidFill>
                  <a:srgbClr val="000000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Alexandre Carlos </a:t>
            </a:r>
            <a:r>
              <a:rPr lang="pt-BR" sz="2000" b="1" i="0" u="none" strike="noStrike" dirty="0" err="1">
                <a:solidFill>
                  <a:srgbClr val="000000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Gripp</a:t>
            </a:r>
            <a:endParaRPr lang="pt-BR" sz="2000" b="1" dirty="0">
              <a:latin typeface="Montserrat" pitchFamily="2" charset="77"/>
              <a:cs typeface="Calibri" panose="020F0502020204030204" pitchFamily="34" charset="0"/>
            </a:endParaRPr>
          </a:p>
        </p:txBody>
      </p:sp>
      <p:pic>
        <p:nvPicPr>
          <p:cNvPr id="4" name="Google Shape;92;p1">
            <a:extLst>
              <a:ext uri="{FF2B5EF4-FFF2-40B4-BE49-F238E27FC236}">
                <a16:creationId xmlns:a16="http://schemas.microsoft.com/office/drawing/2014/main" id="{DC4A6F6D-F370-C897-D337-C5953DA91C5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r="44674"/>
          <a:stretch/>
        </p:blipFill>
        <p:spPr>
          <a:xfrm>
            <a:off x="359147" y="-217348"/>
            <a:ext cx="1665275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g126bfc48d10_0_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63266"/>
            <a:ext cx="766762" cy="84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126bfc48d10_0_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6330DF8-7AD8-8D8F-0FCC-3BF195ECD743}"/>
              </a:ext>
            </a:extLst>
          </p:cNvPr>
          <p:cNvSpPr txBox="1"/>
          <p:nvPr/>
        </p:nvSpPr>
        <p:spPr>
          <a:xfrm>
            <a:off x="356191" y="164884"/>
            <a:ext cx="8118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u="sng" dirty="0">
                <a:latin typeface="Calibri" panose="020F0502020204030204" pitchFamily="34" charset="0"/>
                <a:cs typeface="Calibri" panose="020F0502020204030204" pitchFamily="34" charset="0"/>
              </a:rPr>
              <a:t>CASO CLÍNICO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7D91CC0-A76F-BB16-FF34-181074EC3DBE}"/>
              </a:ext>
            </a:extLst>
          </p:cNvPr>
          <p:cNvSpPr txBox="1"/>
          <p:nvPr/>
        </p:nvSpPr>
        <p:spPr>
          <a:xfrm>
            <a:off x="356190" y="1142188"/>
            <a:ext cx="11291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1" indent="-457200">
              <a:buFont typeface="Wingdings" pitchFamily="2" charset="2"/>
              <a:buChar char="Ø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IDENTIFICAÇÃO:  </a:t>
            </a:r>
          </a:p>
          <a:p>
            <a:pPr lvl="1"/>
            <a:r>
              <a:rPr lang="pt-BR" sz="2400" dirty="0">
                <a:latin typeface="Montserrat" pitchFamily="2" charset="77"/>
                <a:cs typeface="Calibri" panose="020F0502020204030204" pitchFamily="34" charset="0"/>
              </a:rPr>
              <a:t>Masculino, 20 anos</a:t>
            </a:r>
            <a:r>
              <a:rPr lang="pt-BR" sz="2400" b="0" i="0" u="none" strike="noStrike" dirty="0">
                <a:solidFill>
                  <a:srgbClr val="000000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, estudante, solteiro, natural de Miguel Couto - RJ</a:t>
            </a:r>
            <a:r>
              <a:rPr lang="pt-BR" sz="2000" b="0" i="0" u="none" strike="noStrike" dirty="0">
                <a:solidFill>
                  <a:srgbClr val="000000"/>
                </a:solidFill>
                <a:effectLst/>
                <a:latin typeface="Montserrat" pitchFamily="2" charset="77"/>
                <a:cs typeface="Calibri" panose="020F0502020204030204" pitchFamily="34" charset="0"/>
              </a:rPr>
              <a:t>.</a:t>
            </a:r>
            <a:endParaRPr lang="pt-BR" sz="2000" b="1" dirty="0">
              <a:latin typeface="Montserrat" pitchFamily="2" charset="77"/>
              <a:cs typeface="Calibri" panose="020F0502020204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257F03F-57BE-40FA-60E7-001A801AC64F}"/>
              </a:ext>
            </a:extLst>
          </p:cNvPr>
          <p:cNvSpPr txBox="1"/>
          <p:nvPr/>
        </p:nvSpPr>
        <p:spPr>
          <a:xfrm>
            <a:off x="356190" y="1993943"/>
            <a:ext cx="9287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QP: </a:t>
            </a:r>
            <a:r>
              <a:rPr lang="pt-BR" sz="2400" dirty="0">
                <a:latin typeface="Montserrat" pitchFamily="2" charset="77"/>
                <a:cs typeface="Calibri" panose="020F0502020204030204" pitchFamily="34" charset="0"/>
              </a:rPr>
              <a:t>“ferida na unha que não cicatrizava</a:t>
            </a:r>
            <a:r>
              <a:rPr lang="pt-BR" sz="2000" dirty="0">
                <a:latin typeface="Montserrat" pitchFamily="2" charset="77"/>
                <a:cs typeface="Calibri" panose="020F0502020204030204" pitchFamily="34" charset="0"/>
              </a:rPr>
              <a:t>”</a:t>
            </a:r>
          </a:p>
        </p:txBody>
      </p:sp>
      <p:sp>
        <p:nvSpPr>
          <p:cNvPr id="9" name="Google Shape;126;g14634a2d9f8_0_39">
            <a:extLst>
              <a:ext uri="{FF2B5EF4-FFF2-40B4-BE49-F238E27FC236}">
                <a16:creationId xmlns:a16="http://schemas.microsoft.com/office/drawing/2014/main" id="{92F5D6AD-51F3-26E5-1EE3-BF702B2CEA9F}"/>
              </a:ext>
            </a:extLst>
          </p:cNvPr>
          <p:cNvSpPr/>
          <p:nvPr/>
        </p:nvSpPr>
        <p:spPr>
          <a:xfrm>
            <a:off x="356190" y="2924397"/>
            <a:ext cx="11430997" cy="1009205"/>
          </a:xfrm>
          <a:prstGeom prst="flowChartAlternateProcess">
            <a:avLst/>
          </a:prstGeom>
          <a:solidFill>
            <a:srgbClr val="6FA8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buSzPts val="1400"/>
            </a:pPr>
            <a:r>
              <a:rPr lang="pt-BR" sz="22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cs typeface="Calibri" panose="020F0502020204030204" pitchFamily="34" charset="0"/>
              </a:rPr>
              <a:t>EM 2018, SURGIMENTO DE LESÃO NO 3 </a:t>
            </a:r>
            <a:r>
              <a:rPr lang="pt-BR" sz="2200" b="1" dirty="0" err="1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cs typeface="Calibri" panose="020F0502020204030204" pitchFamily="34" charset="0"/>
              </a:rPr>
              <a:t>º</a:t>
            </a:r>
            <a:r>
              <a:rPr lang="pt-BR" sz="22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cs typeface="Calibri" panose="020F0502020204030204" pitchFamily="34" charset="0"/>
              </a:rPr>
              <a:t> QD ESQUERDO COM PRESENÇA DE </a:t>
            </a:r>
            <a:r>
              <a:rPr lang="pt-BR" sz="2200" b="1" dirty="0">
                <a:solidFill>
                  <a:schemeClr val="bg1"/>
                </a:solidFill>
                <a:latin typeface="Montserrat" pitchFamily="2" charset="77"/>
                <a:cs typeface="Calibri" panose="020F0502020204030204" pitchFamily="34" charset="0"/>
              </a:rPr>
              <a:t>DISTROFIA PARCIAL </a:t>
            </a:r>
            <a:r>
              <a:rPr lang="pt-BR" sz="22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cs typeface="Calibri" panose="020F0502020204030204" pitchFamily="34" charset="0"/>
              </a:rPr>
              <a:t>DA LÂMINA UNGUEAL. 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93115AB-A081-E4C2-D154-867219BCDDF5}"/>
              </a:ext>
            </a:extLst>
          </p:cNvPr>
          <p:cNvSpPr txBox="1"/>
          <p:nvPr/>
        </p:nvSpPr>
        <p:spPr>
          <a:xfrm>
            <a:off x="356190" y="2480047"/>
            <a:ext cx="131843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HDA:   </a:t>
            </a:r>
          </a:p>
          <a:p>
            <a:endParaRPr lang="pt-BR" dirty="0"/>
          </a:p>
        </p:txBody>
      </p:sp>
      <p:sp>
        <p:nvSpPr>
          <p:cNvPr id="13" name="Google Shape;126;g14634a2d9f8_0_39">
            <a:extLst>
              <a:ext uri="{FF2B5EF4-FFF2-40B4-BE49-F238E27FC236}">
                <a16:creationId xmlns:a16="http://schemas.microsoft.com/office/drawing/2014/main" id="{5B08FB93-4417-15EE-C8DD-D977BE5BD86C}"/>
              </a:ext>
            </a:extLst>
          </p:cNvPr>
          <p:cNvSpPr/>
          <p:nvPr/>
        </p:nvSpPr>
        <p:spPr>
          <a:xfrm>
            <a:off x="356190" y="4145195"/>
            <a:ext cx="11430996" cy="1150396"/>
          </a:xfrm>
          <a:prstGeom prst="flowChartAlternateProcess">
            <a:avLst/>
          </a:prstGeom>
          <a:solidFill>
            <a:srgbClr val="6FA8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pt-BR" sz="2200" b="1" i="0" u="none" strike="noStrike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cs typeface="Calibri" panose="020F0502020204030204" pitchFamily="34" charset="0"/>
              </a:rPr>
              <a:t>FEVEREIRO DE 2021, APARECIMENTO DE </a:t>
            </a:r>
            <a:r>
              <a:rPr lang="pt-BR" sz="2200" b="1" i="0" u="none" strike="noStrike" dirty="0">
                <a:solidFill>
                  <a:schemeClr val="bg1"/>
                </a:solidFill>
                <a:latin typeface="Montserrat" pitchFamily="2" charset="77"/>
                <a:cs typeface="Calibri" panose="020F0502020204030204" pitchFamily="34" charset="0"/>
              </a:rPr>
              <a:t>SINTOMAS SISTÊMICOS</a:t>
            </a:r>
            <a:r>
              <a:rPr lang="pt-BR" sz="2200" b="1" i="0" u="none" strike="noStrike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cs typeface="Calibri" panose="020F0502020204030204" pitchFamily="34" charset="0"/>
              </a:rPr>
              <a:t>: TOSSE, HEMOPTISE, DOR EPIGÁSTRICA, ANOREXIA E EMAGRECIMENTO.</a:t>
            </a:r>
            <a:endParaRPr lang="pt-BR" sz="2200" b="1" i="0" u="none" strike="noStrike" cap="none" dirty="0">
              <a:solidFill>
                <a:schemeClr val="accent1">
                  <a:lumMod val="50000"/>
                </a:schemeClr>
              </a:solidFill>
              <a:latin typeface="Montserrat" pitchFamily="2" charset="77"/>
              <a:sym typeface="Arial"/>
            </a:endParaRPr>
          </a:p>
        </p:txBody>
      </p:sp>
      <p:sp>
        <p:nvSpPr>
          <p:cNvPr id="14" name="Google Shape;126;g14634a2d9f8_0_39">
            <a:extLst>
              <a:ext uri="{FF2B5EF4-FFF2-40B4-BE49-F238E27FC236}">
                <a16:creationId xmlns:a16="http://schemas.microsoft.com/office/drawing/2014/main" id="{2353D7F0-602D-352B-C5E3-1060B6035254}"/>
              </a:ext>
            </a:extLst>
          </p:cNvPr>
          <p:cNvSpPr/>
          <p:nvPr/>
        </p:nvSpPr>
        <p:spPr>
          <a:xfrm>
            <a:off x="356190" y="5492953"/>
            <a:ext cx="11430996" cy="1150396"/>
          </a:xfrm>
          <a:prstGeom prst="flowChartAlternateProcess">
            <a:avLst/>
          </a:prstGeom>
          <a:solidFill>
            <a:srgbClr val="6FA8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</a:pPr>
            <a:r>
              <a:rPr lang="pt-BR" sz="22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</a:rPr>
              <a:t>HOUVE PIORA PROGRESSIVA DA LESÃO, </a:t>
            </a:r>
            <a:r>
              <a:rPr lang="pt-BR" sz="22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sym typeface="Arial"/>
              </a:rPr>
              <a:t>COM ENVOLVIMENTO CUTÂNEO E </a:t>
            </a:r>
            <a:r>
              <a:rPr lang="pt-BR" sz="2200" b="1" i="0" u="none" strike="noStrike" cap="none" dirty="0">
                <a:solidFill>
                  <a:schemeClr val="bg1"/>
                </a:solidFill>
                <a:latin typeface="Montserrat" pitchFamily="2" charset="77"/>
                <a:sym typeface="Arial"/>
              </a:rPr>
              <a:t>EXTENSÃO PARA O 4 </a:t>
            </a:r>
            <a:r>
              <a:rPr lang="pt-BR" sz="2200" b="1" i="0" u="none" strike="noStrike" cap="none" dirty="0" err="1">
                <a:solidFill>
                  <a:schemeClr val="bg1"/>
                </a:solidFill>
                <a:latin typeface="Montserrat" pitchFamily="2" charset="77"/>
                <a:sym typeface="Arial"/>
              </a:rPr>
              <a:t>º</a:t>
            </a:r>
            <a:r>
              <a:rPr lang="pt-BR" sz="2200" b="1" dirty="0">
                <a:solidFill>
                  <a:schemeClr val="bg1"/>
                </a:solidFill>
                <a:latin typeface="Montserrat" pitchFamily="2" charset="77"/>
              </a:rPr>
              <a:t> </a:t>
            </a:r>
            <a:r>
              <a:rPr lang="pt-BR" sz="2200" b="1" i="0" u="none" strike="noStrike" cap="none" dirty="0">
                <a:solidFill>
                  <a:schemeClr val="bg1"/>
                </a:solidFill>
                <a:latin typeface="Montserrat" pitchFamily="2" charset="77"/>
                <a:sym typeface="Arial"/>
              </a:rPr>
              <a:t>QD ESQUERD</a:t>
            </a:r>
            <a:r>
              <a:rPr lang="pt-BR" sz="2200" b="1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</a:rPr>
              <a:t> E EM NOVEMBRO</a:t>
            </a:r>
            <a:r>
              <a:rPr lang="pt-BR" sz="22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Montserrat" pitchFamily="2" charset="77"/>
                <a:sym typeface="Arial"/>
              </a:rPr>
              <a:t> DE 2021 PROCUROU NOSSO SERVIÇO.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E62BFB3-AECE-C76E-0F6B-E294FA926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t-BR" sz="2800" b="1" u="sng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CASO CLÍNICO</a:t>
            </a:r>
            <a:br>
              <a:rPr lang="pt-BR" sz="2800" b="1" u="sng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pt-BR" sz="2800">
              <a:solidFill>
                <a:schemeClr val="bg1"/>
              </a:solidFill>
            </a:endParaRPr>
          </a:p>
        </p:txBody>
      </p:sp>
      <p:sp>
        <p:nvSpPr>
          <p:cNvPr id="26" name="Rectangle 2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20FE37-6181-155D-615C-32566E01E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6582" y="2217343"/>
            <a:ext cx="10778836" cy="432665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pt-BR" sz="2400" b="1" dirty="0">
                <a:latin typeface="Montserrat" pitchFamily="2" charset="77"/>
              </a:rPr>
              <a:t>HPP: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>
                <a:latin typeface="Montserrat" pitchFamily="2" charset="77"/>
              </a:rPr>
              <a:t>Negava comorbidades. Negava uso de medicamentos.</a:t>
            </a:r>
          </a:p>
          <a:p>
            <a:pPr marL="114300" indent="0">
              <a:buNone/>
            </a:pPr>
            <a:endParaRPr lang="pt-BR" sz="2400" dirty="0">
              <a:latin typeface="Montserrat" pitchFamily="2" charset="77"/>
            </a:endParaRPr>
          </a:p>
          <a:p>
            <a:pPr>
              <a:buFont typeface="Wingdings" pitchFamily="2" charset="2"/>
              <a:buChar char="Ø"/>
            </a:pPr>
            <a:r>
              <a:rPr lang="pt-BR" sz="2400" b="1" dirty="0">
                <a:latin typeface="Montserrat" pitchFamily="2" charset="77"/>
              </a:rPr>
              <a:t>HS:</a:t>
            </a:r>
          </a:p>
          <a:p>
            <a:r>
              <a:rPr lang="pt-BR" sz="2400" dirty="0">
                <a:latin typeface="Montserrat" pitchFamily="2" charset="77"/>
              </a:rPr>
              <a:t>Nada digno de nota. </a:t>
            </a:r>
          </a:p>
          <a:p>
            <a:pPr marL="114300" indent="0">
              <a:buNone/>
            </a:pPr>
            <a:endParaRPr lang="pt-BR" sz="2400" dirty="0">
              <a:latin typeface="Montserrat" pitchFamily="2" charset="77"/>
            </a:endParaRPr>
          </a:p>
          <a:p>
            <a:pPr>
              <a:buFont typeface="Wingdings" pitchFamily="2" charset="2"/>
              <a:buChar char="Ø"/>
            </a:pPr>
            <a:r>
              <a:rPr lang="pt-BR" sz="2400" b="1" dirty="0">
                <a:latin typeface="Montserrat" pitchFamily="2" charset="77"/>
              </a:rPr>
              <a:t>Exame físico: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>
                <a:latin typeface="Montserrat" pitchFamily="2" charset="77"/>
              </a:rPr>
              <a:t>R</a:t>
            </a:r>
            <a:r>
              <a:rPr lang="pt-BR" sz="2400" b="0" i="0" u="none" strike="noStrike" dirty="0">
                <a:effectLst/>
                <a:latin typeface="Montserrat" pitchFamily="2" charset="77"/>
              </a:rPr>
              <a:t>egular estado geral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 err="1">
                <a:latin typeface="Montserrat" pitchFamily="2" charset="77"/>
              </a:rPr>
              <a:t>L</a:t>
            </a:r>
            <a:r>
              <a:rPr lang="pt-BR" sz="2400" b="0" i="0" u="none" strike="noStrike" dirty="0" err="1">
                <a:effectLst/>
                <a:latin typeface="Montserrat" pitchFamily="2" charset="77"/>
              </a:rPr>
              <a:t>infonodomegalia</a:t>
            </a:r>
            <a:r>
              <a:rPr lang="pt-BR" sz="2400" b="0" i="0" u="none" strike="noStrike" dirty="0">
                <a:effectLst/>
                <a:latin typeface="Montserrat" pitchFamily="2" charset="77"/>
              </a:rPr>
              <a:t> cervical e supraclavicular móvel e </a:t>
            </a:r>
            <a:r>
              <a:rPr lang="pt-BR" sz="2400" b="0" i="0" u="none" strike="noStrike" dirty="0" err="1">
                <a:effectLst/>
                <a:latin typeface="Montserrat" pitchFamily="2" charset="77"/>
              </a:rPr>
              <a:t>fibroelástica</a:t>
            </a:r>
            <a:r>
              <a:rPr lang="pt-BR" sz="2400" b="0" i="0" u="none" strike="noStrike" dirty="0">
                <a:effectLst/>
                <a:latin typeface="Montserrat" pitchFamily="2" charset="77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400" b="0" i="0" u="none" strike="noStrike" dirty="0">
                <a:effectLst/>
                <a:latin typeface="Montserrat" pitchFamily="2" charset="77"/>
              </a:rPr>
              <a:t>Hepatoesplenomegalia.</a:t>
            </a:r>
            <a:endParaRPr lang="pt-BR" sz="2400" dirty="0">
              <a:latin typeface="Montserrat" pitchFamily="2" charset="77"/>
            </a:endParaRPr>
          </a:p>
          <a:p>
            <a:endParaRPr lang="pt-BR" sz="1700" dirty="0"/>
          </a:p>
        </p:txBody>
      </p:sp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CD5D94CE-44BB-B652-6EB0-62A3783BC43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6;g126bfc48d10_0_4">
            <a:extLst>
              <a:ext uri="{FF2B5EF4-FFF2-40B4-BE49-F238E27FC236}">
                <a16:creationId xmlns:a16="http://schemas.microsoft.com/office/drawing/2014/main" id="{3F32EF62-BA14-3B23-25BF-B5713CB8E4C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42616"/>
            <a:ext cx="766762" cy="844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599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 contrast="4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351C9DB-5EC5-CC8F-D118-A25C487AB3C0}"/>
              </a:ext>
            </a:extLst>
          </p:cNvPr>
          <p:cNvSpPr txBox="1"/>
          <p:nvPr/>
        </p:nvSpPr>
        <p:spPr>
          <a:xfrm>
            <a:off x="9777773" y="5363231"/>
            <a:ext cx="203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FOTO</a:t>
            </a:r>
            <a:r>
              <a:rPr lang="pt-BR" sz="16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: 2018 – cedida gentilmente pela </a:t>
            </a:r>
            <a:r>
              <a:rPr lang="pt-BR" sz="1600" b="1" dirty="0" err="1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Dra</a:t>
            </a:r>
            <a:r>
              <a:rPr lang="pt-BR" sz="16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 Marianna Pires</a:t>
            </a:r>
          </a:p>
        </p:txBody>
      </p:sp>
      <p:pic>
        <p:nvPicPr>
          <p:cNvPr id="7" name="Google Shape;152;g14634a2d9f8_0_88">
            <a:extLst>
              <a:ext uri="{FF2B5EF4-FFF2-40B4-BE49-F238E27FC236}">
                <a16:creationId xmlns:a16="http://schemas.microsoft.com/office/drawing/2014/main" id="{F5110721-F2FF-0347-D745-2E76C332EB7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93773" y="294440"/>
            <a:ext cx="939027" cy="869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Imagem 20" descr="Uma imagem contendo escuro, frente, em pé, azul&#10;&#10;Descrição gerada automaticamente">
            <a:extLst>
              <a:ext uri="{FF2B5EF4-FFF2-40B4-BE49-F238E27FC236}">
                <a16:creationId xmlns:a16="http://schemas.microsoft.com/office/drawing/2014/main" id="{423F4177-1E59-A1A8-FB72-047E3F1DA0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557" t="24780" r="26638" b="5852"/>
          <a:stretch/>
        </p:blipFill>
        <p:spPr>
          <a:xfrm>
            <a:off x="3127998" y="1"/>
            <a:ext cx="5749003" cy="6783426"/>
          </a:xfrm>
          <a:prstGeom prst="rect">
            <a:avLst/>
          </a:prstGeom>
        </p:spPr>
      </p:pic>
      <p:pic>
        <p:nvPicPr>
          <p:cNvPr id="22" name="Google Shape;115;g14634a2d9f8_0_19">
            <a:extLst>
              <a:ext uri="{FF2B5EF4-FFF2-40B4-BE49-F238E27FC236}">
                <a16:creationId xmlns:a16="http://schemas.microsoft.com/office/drawing/2014/main" id="{B72C7130-364B-204A-6607-081BCEA046B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9867" y="294440"/>
            <a:ext cx="1161782" cy="651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991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Uma imagem contendo pessoa, no interior, comida, mesa&#10;&#10;Descrição gerada automaticamente">
            <a:extLst>
              <a:ext uri="{FF2B5EF4-FFF2-40B4-BE49-F238E27FC236}">
                <a16:creationId xmlns:a16="http://schemas.microsoft.com/office/drawing/2014/main" id="{8FF4CDB6-F29B-B1E9-200B-6E32C29AD3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2735" y="243344"/>
            <a:ext cx="4895850" cy="6371311"/>
          </a:xfrm>
          <a:prstGeom prst="rect">
            <a:avLst/>
          </a:prstGeom>
        </p:spPr>
      </p:pic>
      <p:pic>
        <p:nvPicPr>
          <p:cNvPr id="13" name="Imagem 12" descr="Uma imagem contendo no interior, comida, pequeno, prato&#10;&#10;Descrição gerada automaticamente">
            <a:extLst>
              <a:ext uri="{FF2B5EF4-FFF2-40B4-BE49-F238E27FC236}">
                <a16:creationId xmlns:a16="http://schemas.microsoft.com/office/drawing/2014/main" id="{37F527D2-3B13-9A9C-5F3B-BE3FD892CEE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63" b="1604"/>
          <a:stretch/>
        </p:blipFill>
        <p:spPr>
          <a:xfrm>
            <a:off x="6723035" y="243344"/>
            <a:ext cx="4540251" cy="637131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949FFDB3-A341-9D41-7B39-98D03C9F82FB}"/>
              </a:ext>
            </a:extLst>
          </p:cNvPr>
          <p:cNvSpPr txBox="1"/>
          <p:nvPr/>
        </p:nvSpPr>
        <p:spPr>
          <a:xfrm>
            <a:off x="9169655" y="6232344"/>
            <a:ext cx="29434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600" b="1" dirty="0">
                <a:solidFill>
                  <a:schemeClr val="bg1"/>
                </a:solidFill>
                <a:latin typeface="+mn-lt"/>
              </a:rPr>
              <a:t>FOTO: NOVEMBRO DE 2021</a:t>
            </a:r>
          </a:p>
        </p:txBody>
      </p:sp>
      <p:pic>
        <p:nvPicPr>
          <p:cNvPr id="17" name="Google Shape;115;g14634a2d9f8_0_19">
            <a:extLst>
              <a:ext uri="{FF2B5EF4-FFF2-40B4-BE49-F238E27FC236}">
                <a16:creationId xmlns:a16="http://schemas.microsoft.com/office/drawing/2014/main" id="{7BE4F7D0-D6FD-448D-2311-6CFCAA95442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7170" y="294440"/>
            <a:ext cx="1161782" cy="651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52;g14634a2d9f8_0_88">
            <a:extLst>
              <a:ext uri="{FF2B5EF4-FFF2-40B4-BE49-F238E27FC236}">
                <a16:creationId xmlns:a16="http://schemas.microsoft.com/office/drawing/2014/main" id="{5ED5F9CC-8B92-6DE1-2672-E0ADC339742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793773" y="294440"/>
            <a:ext cx="939027" cy="8693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317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C60F3-E74E-F3AC-481F-53DC41C2F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142637"/>
            <a:ext cx="10515600" cy="1325562"/>
          </a:xfrm>
        </p:spPr>
        <p:txBody>
          <a:bodyPr/>
          <a:lstStyle/>
          <a:p>
            <a:pPr algn="ctr"/>
            <a:r>
              <a:rPr lang="pt-BR" sz="6000" b="1" u="sng" dirty="0"/>
              <a:t>HIPÓTESES DIAGNÓSTICAS </a:t>
            </a:r>
          </a:p>
        </p:txBody>
      </p:sp>
      <p:graphicFrame>
        <p:nvGraphicFramePr>
          <p:cNvPr id="5" name="Espaço Reservado para Texto 2">
            <a:extLst>
              <a:ext uri="{FF2B5EF4-FFF2-40B4-BE49-F238E27FC236}">
                <a16:creationId xmlns:a16="http://schemas.microsoft.com/office/drawing/2014/main" id="{5D7DC271-8E4E-0559-0C4D-00DA3E3685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2148940"/>
              </p:ext>
            </p:extLst>
          </p:nvPr>
        </p:nvGraphicFramePr>
        <p:xfrm>
          <a:off x="220133" y="987186"/>
          <a:ext cx="11743269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13432F88-5732-B22A-19DC-CE1903FC03E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6;g126bfc48d10_0_4">
            <a:extLst>
              <a:ext uri="{FF2B5EF4-FFF2-40B4-BE49-F238E27FC236}">
                <a16:creationId xmlns:a16="http://schemas.microsoft.com/office/drawing/2014/main" id="{FB74E593-3B59-6A90-4788-4AD03D402F2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96513" y="142637"/>
            <a:ext cx="766762" cy="844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tângulo Arredondado 9">
            <a:extLst>
              <a:ext uri="{FF2B5EF4-FFF2-40B4-BE49-F238E27FC236}">
                <a16:creationId xmlns:a16="http://schemas.microsoft.com/office/drawing/2014/main" id="{D736E8DA-FF84-A2F6-EB5C-9808F4EBAC19}"/>
              </a:ext>
            </a:extLst>
          </p:cNvPr>
          <p:cNvSpPr/>
          <p:nvPr/>
        </p:nvSpPr>
        <p:spPr>
          <a:xfrm>
            <a:off x="4253570" y="4657006"/>
            <a:ext cx="4086490" cy="1878020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9074B94D-AD48-F840-7D77-52DD5B35BBB4}"/>
              </a:ext>
            </a:extLst>
          </p:cNvPr>
          <p:cNvGrpSpPr/>
          <p:nvPr/>
        </p:nvGrpSpPr>
        <p:grpSpPr>
          <a:xfrm>
            <a:off x="4594500" y="4931804"/>
            <a:ext cx="4086490" cy="1878020"/>
            <a:chOff x="7558087" y="1392749"/>
            <a:chExt cx="4086490" cy="1878020"/>
          </a:xfrm>
        </p:grpSpPr>
        <p:sp>
          <p:nvSpPr>
            <p:cNvPr id="19" name="Retângulo Arredondado 18">
              <a:extLst>
                <a:ext uri="{FF2B5EF4-FFF2-40B4-BE49-F238E27FC236}">
                  <a16:creationId xmlns:a16="http://schemas.microsoft.com/office/drawing/2014/main" id="{5785BADD-8C4B-983C-F6B6-926CD7E41020}"/>
                </a:ext>
              </a:extLst>
            </p:cNvPr>
            <p:cNvSpPr/>
            <p:nvPr/>
          </p:nvSpPr>
          <p:spPr>
            <a:xfrm>
              <a:off x="7558087" y="1392749"/>
              <a:ext cx="4086490" cy="187802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56D49C87-86FF-F679-4CCD-9D6AE74343F3}"/>
                </a:ext>
              </a:extLst>
            </p:cNvPr>
            <p:cNvSpPr txBox="1"/>
            <p:nvPr/>
          </p:nvSpPr>
          <p:spPr>
            <a:xfrm>
              <a:off x="7558087" y="1472448"/>
              <a:ext cx="4082285" cy="17680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000" b="1" kern="1200" dirty="0">
                  <a:latin typeface="Montserrat" pitchFamily="2" charset="77"/>
                </a:rPr>
                <a:t>MICOBACTERIOSE NÃO TUBERCULOSA (MNT)</a:t>
              </a:r>
              <a:endParaRPr lang="en-US" sz="3000" b="1" kern="1200" dirty="0">
                <a:latin typeface="Montserrat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7870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8">
            <a:extLst>
              <a:ext uri="{FF2B5EF4-FFF2-40B4-BE49-F238E27FC236}">
                <a16:creationId xmlns:a16="http://schemas.microsoft.com/office/drawing/2014/main" id="{D4D28E87-62D2-4602-B72F-5F74AA23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1" cy="1915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F60D5D-6DC8-9E87-E6FC-D51CBB5D1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21702"/>
            <a:ext cx="10515599" cy="93268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spcBef>
                <a:spcPct val="0"/>
              </a:spcBef>
            </a:pPr>
            <a:r>
              <a:rPr lang="en-US" sz="5400" b="1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b="1" u="sng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EXAMES COMPLEMENTARES</a:t>
            </a:r>
          </a:p>
        </p:txBody>
      </p:sp>
      <p:graphicFrame>
        <p:nvGraphicFramePr>
          <p:cNvPr id="7" name="Google Shape;137;g14634a2d9f8_0_49">
            <a:extLst>
              <a:ext uri="{FF2B5EF4-FFF2-40B4-BE49-F238E27FC236}">
                <a16:creationId xmlns:a16="http://schemas.microsoft.com/office/drawing/2014/main" id="{6B678D50-7A23-8000-5D2A-263B9F6AC5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4082146"/>
              </p:ext>
            </p:extLst>
          </p:nvPr>
        </p:nvGraphicFramePr>
        <p:xfrm>
          <a:off x="653143" y="2330903"/>
          <a:ext cx="10700657" cy="4297072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921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790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263">
                <a:tc>
                  <a:txBody>
                    <a:bodyPr/>
                    <a:lstStyle/>
                    <a:p>
                      <a:pPr marL="0" marR="0" lvl="0" indent="228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800" b="1" cap="none" spc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BIOQUÍMICA / HEMATOLOGIA  / SOROLOGIAS </a:t>
                      </a:r>
                      <a:endParaRPr lang="pt-BR" sz="1800" b="1" cap="none" spc="0" dirty="0">
                        <a:solidFill>
                          <a:schemeClr val="tx1"/>
                        </a:solidFill>
                        <a:latin typeface="Montserrat" pitchFamily="2" charset="77"/>
                        <a:cs typeface="Calibri" panose="020F0502020204030204" pitchFamily="34" charset="0"/>
                      </a:endParaRPr>
                    </a:p>
                  </a:txBody>
                  <a:tcPr marL="0" marR="75557" marT="21273" marB="106365" anchor="b"/>
                </a:tc>
                <a:tc>
                  <a:txBody>
                    <a:bodyPr/>
                    <a:lstStyle/>
                    <a:p>
                      <a:pPr marL="0" marR="0" lvl="0" indent="228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pt-BR" sz="1800" b="0" u="none" strike="noStrike" cap="none" spc="0" dirty="0">
                          <a:solidFill>
                            <a:schemeClr val="tx1"/>
                          </a:solidFill>
                          <a:latin typeface="Montserrat" pitchFamily="2" charset="77"/>
                          <a:sym typeface="Nunito"/>
                        </a:rPr>
                        <a:t>Sem alterações </a:t>
                      </a:r>
                      <a:endParaRPr sz="1800" b="0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21273" marB="106365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521">
                <a:tc>
                  <a:txBody>
                    <a:bodyPr/>
                    <a:lstStyle/>
                    <a:p>
                      <a:pPr marL="0" marR="0" lvl="0" indent="228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pt-BR" sz="1800" b="1" cap="none" spc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CULTURA PARA FUNGOS </a:t>
                      </a:r>
                      <a:endParaRPr lang="pt-BR" sz="1800" b="1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tc>
                  <a:txBody>
                    <a:bodyPr/>
                    <a:lstStyle/>
                    <a:p>
                      <a:pPr marL="0" marR="0" lvl="0" indent="228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pt-BR" sz="1800" u="none" strike="noStrike" cap="none" spc="0" dirty="0">
                          <a:solidFill>
                            <a:schemeClr val="tx1"/>
                          </a:solidFill>
                          <a:latin typeface="Montserrat" pitchFamily="2" charset="77"/>
                          <a:sym typeface="Nunito"/>
                        </a:rPr>
                        <a:t>Negativa</a:t>
                      </a:r>
                      <a:endParaRPr sz="1800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521">
                <a:tc>
                  <a:txBody>
                    <a:bodyPr/>
                    <a:lstStyle/>
                    <a:p>
                      <a:pPr marL="0" marR="0" lvl="0" indent="2286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  <a:tabLst/>
                        <a:defRPr/>
                      </a:pPr>
                      <a:r>
                        <a:rPr lang="pt-BR" sz="1800" b="1" cap="none" spc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CULTURA PARA MICOBACTÉRIAS</a:t>
                      </a:r>
                      <a:endParaRPr lang="pt-BR" sz="1800" b="1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800" i="1" u="none" strike="noStrike" cap="none" spc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Montserrat" pitchFamily="2" charset="77"/>
                          <a:ea typeface="Nunito"/>
                          <a:cs typeface="Nunito"/>
                          <a:sym typeface="Nunito"/>
                        </a:rPr>
                        <a:t>M. </a:t>
                      </a:r>
                      <a:r>
                        <a:rPr lang="pt-BR" sz="1800" i="1" u="none" strike="noStrike" cap="none" spc="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Montserrat" pitchFamily="2" charset="77"/>
                          <a:ea typeface="Nunito"/>
                          <a:cs typeface="Nunito"/>
                          <a:sym typeface="Nunito"/>
                        </a:rPr>
                        <a:t>Tuberculosis</a:t>
                      </a:r>
                      <a:endParaRPr sz="1800" i="1" u="none" strike="noStrike" cap="none" spc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6584">
                <a:tc>
                  <a:txBody>
                    <a:bodyPr/>
                    <a:lstStyle/>
                    <a:p>
                      <a:pPr marL="0" marR="0" lvl="0" indent="2286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800" b="1" cap="none" spc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CULTURA PARA BACTERIAS </a:t>
                      </a:r>
                      <a:endParaRPr lang="pt-BR" sz="1800" b="1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tc>
                  <a:txBody>
                    <a:bodyPr/>
                    <a:lstStyle/>
                    <a:p>
                      <a:pPr marL="0" marR="0" lvl="0" indent="228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800" b="0" i="0" u="none" strike="noStrike" cap="none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Montserrat" pitchFamily="2" charset="77"/>
                          <a:ea typeface="+mn-ea"/>
                          <a:cs typeface="+mn-cs"/>
                          <a:sym typeface="Arial"/>
                        </a:rPr>
                        <a:t>Staphylococcus</a:t>
                      </a:r>
                      <a:r>
                        <a:rPr lang="pt-BR" sz="1800" b="0" i="0" u="none" strike="noStrike" cap="non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Montserrat" pitchFamily="2" charset="77"/>
                          <a:ea typeface="+mn-ea"/>
                          <a:cs typeface="+mn-cs"/>
                          <a:sym typeface="Arial"/>
                        </a:rPr>
                        <a:t> aureus</a:t>
                      </a:r>
                      <a:endParaRPr sz="1800" u="none" strike="noStrike" cap="none" spc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6584">
                <a:tc>
                  <a:txBody>
                    <a:bodyPr/>
                    <a:lstStyle/>
                    <a:p>
                      <a:pPr marL="0" marR="0" lvl="0" indent="2286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  <a:tabLst/>
                        <a:defRPr/>
                      </a:pPr>
                      <a:r>
                        <a:rPr lang="pt-BR" sz="1800" b="1" cap="none" spc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GENE-XPERT – MTB/RIF (cutânea e        escarro)</a:t>
                      </a:r>
                      <a:endParaRPr lang="pt-BR" sz="1800" b="1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tc>
                  <a:txBody>
                    <a:bodyPr/>
                    <a:lstStyle/>
                    <a:p>
                      <a:pPr marL="0" marR="0" lvl="0" indent="2286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  <a:tabLst/>
                        <a:defRPr/>
                      </a:pPr>
                      <a:r>
                        <a:rPr lang="pt-BR" sz="1800" cap="none" spc="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Montserrat" pitchFamily="2" charset="77"/>
                        </a:rPr>
                        <a:t>Positivo</a:t>
                      </a:r>
                    </a:p>
                    <a:p>
                      <a:pPr marL="0" marR="0" lvl="0" indent="228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endParaRPr sz="1400" u="none" strike="noStrike" cap="none" spc="0" dirty="0">
                        <a:solidFill>
                          <a:schemeClr val="tx1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521">
                <a:tc>
                  <a:txBody>
                    <a:bodyPr/>
                    <a:lstStyle/>
                    <a:p>
                      <a:pPr marL="0" marR="0" lvl="0" indent="2286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800" b="1" cap="none" spc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BACILOSCOPIA (escarro e cutânea) </a:t>
                      </a:r>
                      <a:endParaRPr lang="pt-BR" sz="1800" b="1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tc>
                  <a:txBody>
                    <a:bodyPr/>
                    <a:lstStyle/>
                    <a:p>
                      <a:pPr marL="0" marR="0" lvl="0" indent="228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800" u="none" strike="noStrike" cap="none" spc="0" dirty="0" err="1">
                          <a:solidFill>
                            <a:schemeClr val="tx1"/>
                          </a:solidFill>
                          <a:latin typeface="Montserrat" pitchFamily="2" charset="77"/>
                          <a:sym typeface="Nunito"/>
                        </a:rPr>
                        <a:t>Negativo</a:t>
                      </a:r>
                      <a:endParaRPr sz="1800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6584">
                <a:tc>
                  <a:txBody>
                    <a:bodyPr/>
                    <a:lstStyle/>
                    <a:p>
                      <a:pPr marL="0" marR="0" lvl="0" indent="2286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  <a:tabLst/>
                        <a:defRPr/>
                      </a:pPr>
                      <a:r>
                        <a:rPr lang="pt-BR" sz="1800" b="1" cap="none" spc="0" dirty="0">
                          <a:solidFill>
                            <a:schemeClr val="tx1"/>
                          </a:solidFill>
                          <a:latin typeface="Montserrat" pitchFamily="2" charset="77"/>
                        </a:rPr>
                        <a:t>TC DE TÓRAX </a:t>
                      </a:r>
                      <a:endParaRPr lang="pt-BR" sz="1800" b="1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tc>
                  <a:txBody>
                    <a:bodyPr/>
                    <a:lstStyle/>
                    <a:p>
                      <a:pPr marL="0" marR="0" lvl="0" indent="2286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pt-BR" sz="1800" b="0" u="none" strike="noStrike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Montserrat" pitchFamily="2" charset="77"/>
                        </a:rPr>
                        <a:t>Múltiplos nódulos </a:t>
                      </a:r>
                      <a:r>
                        <a:rPr lang="pt-BR" sz="1800" b="0" u="none" strike="noStrike" cap="none" spc="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Montserrat" pitchFamily="2" charset="77"/>
                        </a:rPr>
                        <a:t>centrolobulares</a:t>
                      </a:r>
                      <a:r>
                        <a:rPr lang="pt-BR" sz="1800" b="0" u="none" strike="noStrike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Montserrat" pitchFamily="2" charset="77"/>
                        </a:rPr>
                        <a:t> com padrão ramificado (árvore em brotamento).</a:t>
                      </a:r>
                      <a:endParaRPr sz="1800" u="none" strike="noStrike" cap="none" spc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5521">
                <a:tc>
                  <a:txBody>
                    <a:bodyPr/>
                    <a:lstStyle/>
                    <a:p>
                      <a:pPr marL="0" marR="0" lvl="0" indent="2286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  <a:tabLst/>
                        <a:defRPr/>
                      </a:pPr>
                      <a:r>
                        <a:rPr lang="pt-BR" sz="1800" b="1" u="none" strike="noStrike" cap="none" spc="0" dirty="0">
                          <a:solidFill>
                            <a:schemeClr val="tx1"/>
                          </a:solidFill>
                          <a:effectLst/>
                          <a:latin typeface="Montserrat" pitchFamily="2" charset="77"/>
                        </a:rPr>
                        <a:t>EDA </a:t>
                      </a:r>
                      <a:endParaRPr lang="pt-BR" sz="1800" b="1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tc>
                  <a:txBody>
                    <a:bodyPr/>
                    <a:lstStyle/>
                    <a:p>
                      <a:pPr marL="0" marR="0" lvl="0" indent="2286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pt-BR" sz="1800" b="0" strike="noStrike" cap="none" spc="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Montserrat" pitchFamily="2" charset="77"/>
                        </a:rPr>
                        <a:t>Granulomas no trato gastrointestinal</a:t>
                      </a:r>
                      <a:endParaRPr sz="1800" u="none" strike="noStrike" cap="none" spc="0" dirty="0">
                        <a:solidFill>
                          <a:schemeClr val="tx1"/>
                        </a:solidFill>
                        <a:latin typeface="Montserrat" pitchFamily="2" charset="77"/>
                        <a:ea typeface="Nunito"/>
                        <a:cs typeface="Nunito"/>
                        <a:sym typeface="Nunito"/>
                      </a:endParaRPr>
                    </a:p>
                  </a:txBody>
                  <a:tcPr marL="0" marR="75557" marT="31910" marB="10636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9" name="Google Shape;152;g14634a2d9f8_0_88">
            <a:extLst>
              <a:ext uri="{FF2B5EF4-FFF2-40B4-BE49-F238E27FC236}">
                <a16:creationId xmlns:a16="http://schemas.microsoft.com/office/drawing/2014/main" id="{063BEC7D-5B61-7D02-CB0B-C1E3469CA0C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02561" y="127685"/>
            <a:ext cx="939027" cy="869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15;g14634a2d9f8_0_19">
            <a:extLst>
              <a:ext uri="{FF2B5EF4-FFF2-40B4-BE49-F238E27FC236}">
                <a16:creationId xmlns:a16="http://schemas.microsoft.com/office/drawing/2014/main" id="{C97C203D-D29B-BC50-9DE7-8C0EBE4095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09" y="236665"/>
            <a:ext cx="1161782" cy="651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4213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FF13F-5AD3-2C08-8916-C5D660ECF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982" y="-142846"/>
            <a:ext cx="10515600" cy="1325562"/>
          </a:xfrm>
        </p:spPr>
        <p:txBody>
          <a:bodyPr/>
          <a:lstStyle/>
          <a:p>
            <a:pPr algn="ctr"/>
            <a:br>
              <a:rPr lang="pt-BR" sz="6000" b="1" u="sng" dirty="0"/>
            </a:br>
            <a:r>
              <a:rPr lang="pt-BR" sz="6000" b="1" u="sng" dirty="0"/>
              <a:t> </a:t>
            </a:r>
            <a:r>
              <a:rPr lang="pt-BR" sz="6000" b="1" u="sng" dirty="0">
                <a:solidFill>
                  <a:schemeClr val="bg1"/>
                </a:solidFill>
              </a:rPr>
              <a:t>EXAME HISTOPATOLÓGICO</a:t>
            </a:r>
            <a:br>
              <a:rPr lang="pt-BR" b="1" u="sng" dirty="0"/>
            </a:br>
            <a:endParaRPr lang="pt-BR" b="1" u="sng" dirty="0"/>
          </a:p>
        </p:txBody>
      </p:sp>
      <p:pic>
        <p:nvPicPr>
          <p:cNvPr id="9" name="Imagem 8" descr="Rosa cor de rosa&#10;&#10;Descrição gerada automaticamente com confiança baixa">
            <a:extLst>
              <a:ext uri="{FF2B5EF4-FFF2-40B4-BE49-F238E27FC236}">
                <a16:creationId xmlns:a16="http://schemas.microsoft.com/office/drawing/2014/main" id="{6D8BD87F-36AF-D0BA-EE3C-E488D72AC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353" y="1815736"/>
            <a:ext cx="5776039" cy="4332029"/>
          </a:xfrm>
          <a:prstGeom prst="rect">
            <a:avLst/>
          </a:prstGeom>
        </p:spPr>
      </p:pic>
      <p:pic>
        <p:nvPicPr>
          <p:cNvPr id="11" name="Imagem 10" descr="Padrão do plano de fundo&#10;&#10;Descrição gerada automaticamente">
            <a:extLst>
              <a:ext uri="{FF2B5EF4-FFF2-40B4-BE49-F238E27FC236}">
                <a16:creationId xmlns:a16="http://schemas.microsoft.com/office/drawing/2014/main" id="{6CE8CD4C-BCCC-5BA5-8F71-1EB91EE4121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023"/>
          <a:stretch/>
        </p:blipFill>
        <p:spPr>
          <a:xfrm>
            <a:off x="1" y="1838089"/>
            <a:ext cx="6096000" cy="4388048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7DB20FD2-358A-D6C2-1F1F-53DDC88397DD}"/>
              </a:ext>
            </a:extLst>
          </p:cNvPr>
          <p:cNvSpPr txBox="1"/>
          <p:nvPr/>
        </p:nvSpPr>
        <p:spPr>
          <a:xfrm>
            <a:off x="2362969" y="6369909"/>
            <a:ext cx="1190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HE, 10x</a:t>
            </a:r>
          </a:p>
        </p:txBody>
      </p:sp>
      <p:pic>
        <p:nvPicPr>
          <p:cNvPr id="15" name="Google Shape;115;g14634a2d9f8_0_19">
            <a:extLst>
              <a:ext uri="{FF2B5EF4-FFF2-40B4-BE49-F238E27FC236}">
                <a16:creationId xmlns:a16="http://schemas.microsoft.com/office/drawing/2014/main" id="{D9D77E07-1426-725B-B63F-76F4398DB4E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9091" y="365125"/>
            <a:ext cx="1161782" cy="651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52;g14634a2d9f8_0_88">
            <a:extLst>
              <a:ext uri="{FF2B5EF4-FFF2-40B4-BE49-F238E27FC236}">
                <a16:creationId xmlns:a16="http://schemas.microsoft.com/office/drawing/2014/main" id="{1619AA1C-46D1-2DFC-8841-B7103AA2A0DB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73882" y="168361"/>
            <a:ext cx="939027" cy="86934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6F8C6326-2480-0063-9598-D2E38E7E21AC}"/>
              </a:ext>
            </a:extLst>
          </p:cNvPr>
          <p:cNvSpPr txBox="1"/>
          <p:nvPr/>
        </p:nvSpPr>
        <p:spPr>
          <a:xfrm>
            <a:off x="9793188" y="6369909"/>
            <a:ext cx="1190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</a:rPr>
              <a:t>HE,25X</a:t>
            </a:r>
          </a:p>
        </p:txBody>
      </p:sp>
      <p:sp>
        <p:nvSpPr>
          <p:cNvPr id="18" name="Google Shape;338;g1488e156bd2_0_5">
            <a:extLst>
              <a:ext uri="{FF2B5EF4-FFF2-40B4-BE49-F238E27FC236}">
                <a16:creationId xmlns:a16="http://schemas.microsoft.com/office/drawing/2014/main" id="{EE73206A-EAC9-2A1E-D3F4-3943F66D034F}"/>
              </a:ext>
            </a:extLst>
          </p:cNvPr>
          <p:cNvSpPr/>
          <p:nvPr/>
        </p:nvSpPr>
        <p:spPr>
          <a:xfrm>
            <a:off x="9414366" y="2882946"/>
            <a:ext cx="378822" cy="21295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338;g1488e156bd2_0_5">
            <a:extLst>
              <a:ext uri="{FF2B5EF4-FFF2-40B4-BE49-F238E27FC236}">
                <a16:creationId xmlns:a16="http://schemas.microsoft.com/office/drawing/2014/main" id="{7FEA1665-1DAD-7A2D-8996-9ABFE72A8CCD}"/>
              </a:ext>
            </a:extLst>
          </p:cNvPr>
          <p:cNvSpPr/>
          <p:nvPr/>
        </p:nvSpPr>
        <p:spPr>
          <a:xfrm>
            <a:off x="1251462" y="3954899"/>
            <a:ext cx="378822" cy="212951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3769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537B233-9CDD-4A90-AABB-A8963DEE4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37880DA-0C99-452F-E5FA-A18270188911}"/>
              </a:ext>
            </a:extLst>
          </p:cNvPr>
          <p:cNvSpPr txBox="1"/>
          <p:nvPr/>
        </p:nvSpPr>
        <p:spPr>
          <a:xfrm>
            <a:off x="7617861" y="2590800"/>
            <a:ext cx="4574135" cy="13993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RESSONÂNCIA MAGNÊTICA</a:t>
            </a:r>
          </a:p>
        </p:txBody>
      </p:sp>
      <p:pic>
        <p:nvPicPr>
          <p:cNvPr id="4" name="Imagem 3" descr="Imagem em preto e branco&#10;&#10;Descrição gerada automaticamente">
            <a:extLst>
              <a:ext uri="{FF2B5EF4-FFF2-40B4-BE49-F238E27FC236}">
                <a16:creationId xmlns:a16="http://schemas.microsoft.com/office/drawing/2014/main" id="{A81EB757-2EF4-F2A6-853D-2D3A28558A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2" b="13301"/>
          <a:stretch/>
        </p:blipFill>
        <p:spPr>
          <a:xfrm>
            <a:off x="1536566" y="1"/>
            <a:ext cx="4864676" cy="685799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0575EE-C594-4566-BC00-663004E52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617861" y="1417320"/>
            <a:ext cx="0" cy="402336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oogle Shape;115;g14634a2d9f8_0_19">
            <a:extLst>
              <a:ext uri="{FF2B5EF4-FFF2-40B4-BE49-F238E27FC236}">
                <a16:creationId xmlns:a16="http://schemas.microsoft.com/office/drawing/2014/main" id="{2AF7A61A-A069-83C7-8DFB-60467B8A67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091" y="365125"/>
            <a:ext cx="1161782" cy="651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52;g14634a2d9f8_0_88">
            <a:extLst>
              <a:ext uri="{FF2B5EF4-FFF2-40B4-BE49-F238E27FC236}">
                <a16:creationId xmlns:a16="http://schemas.microsoft.com/office/drawing/2014/main" id="{CCF6BB67-796F-70AF-C4B5-10A51F3915E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973882" y="256144"/>
            <a:ext cx="939027" cy="86934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0D84CE1-92B9-9AFB-8849-85023A6550B1}"/>
              </a:ext>
            </a:extLst>
          </p:cNvPr>
          <p:cNvSpPr txBox="1"/>
          <p:nvPr/>
        </p:nvSpPr>
        <p:spPr>
          <a:xfrm>
            <a:off x="3377314" y="6396335"/>
            <a:ext cx="16530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tx1"/>
                </a:solidFill>
              </a:rPr>
              <a:t>MÃO ESQUERDA</a:t>
            </a:r>
          </a:p>
        </p:txBody>
      </p:sp>
    </p:spTree>
    <p:extLst>
      <p:ext uri="{BB962C8B-B14F-4D97-AF65-F5344CB8AC3E}">
        <p14:creationId xmlns:p14="http://schemas.microsoft.com/office/powerpoint/2010/main" val="461921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6;g14634a2d9f8_0_99">
            <a:extLst>
              <a:ext uri="{FF2B5EF4-FFF2-40B4-BE49-F238E27FC236}">
                <a16:creationId xmlns:a16="http://schemas.microsoft.com/office/drawing/2014/main" id="{744EA385-B530-036B-1B05-EB3A7E2BD341}"/>
              </a:ext>
            </a:extLst>
          </p:cNvPr>
          <p:cNvSpPr/>
          <p:nvPr/>
        </p:nvSpPr>
        <p:spPr>
          <a:xfrm>
            <a:off x="1119188" y="1112837"/>
            <a:ext cx="10344150" cy="3089563"/>
          </a:xfrm>
          <a:prstGeom prst="flowChartAlternateProcess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  <a:effectLst>
            <a:outerShdw blurRad="57150" dist="57150" dir="5400000" algn="bl" rotWithShape="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8000" b="1" dirty="0">
                <a:solidFill>
                  <a:schemeClr val="bg1"/>
                </a:solidFill>
                <a:latin typeface="Montserrat" pitchFamily="2" charset="77"/>
              </a:rPr>
              <a:t>TUBERCULOSE DISSEMINADA </a:t>
            </a:r>
            <a:endParaRPr sz="4000" b="0" i="0" u="none" strike="noStrike" cap="none" dirty="0">
              <a:solidFill>
                <a:schemeClr val="bg1"/>
              </a:solidFill>
              <a:latin typeface="Montserrat" pitchFamily="2" charset="77"/>
              <a:sym typeface="Arial"/>
            </a:endParaRPr>
          </a:p>
        </p:txBody>
      </p:sp>
      <p:sp>
        <p:nvSpPr>
          <p:cNvPr id="10" name="Google Shape;166;g14634a2d9f8_0_99">
            <a:extLst>
              <a:ext uri="{FF2B5EF4-FFF2-40B4-BE49-F238E27FC236}">
                <a16:creationId xmlns:a16="http://schemas.microsoft.com/office/drawing/2014/main" id="{A225B626-43B6-1719-7614-D22C1080B6E2}"/>
              </a:ext>
            </a:extLst>
          </p:cNvPr>
          <p:cNvSpPr/>
          <p:nvPr/>
        </p:nvSpPr>
        <p:spPr>
          <a:xfrm>
            <a:off x="1119188" y="4806671"/>
            <a:ext cx="10344150" cy="1233911"/>
          </a:xfrm>
          <a:prstGeom prst="flowChartAlternateProcess">
            <a:avLst/>
          </a:prstGeom>
          <a:gradFill>
            <a:gsLst>
              <a:gs pos="0">
                <a:srgbClr val="1077D2"/>
              </a:gs>
              <a:gs pos="100000">
                <a:srgbClr val="093153"/>
              </a:gs>
            </a:gsLst>
            <a:lin ang="5400012" scaled="0"/>
          </a:gradFill>
          <a:ln>
            <a:noFill/>
          </a:ln>
          <a:effectLst>
            <a:outerShdw blurRad="57150" dist="57150" dir="5400000" algn="bl" rotWithShape="0">
              <a:srgbClr val="000000">
                <a:alpha val="6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4000" b="1" dirty="0">
                <a:solidFill>
                  <a:schemeClr val="bg1"/>
                </a:solidFill>
                <a:latin typeface="Montserrat" pitchFamily="2" charset="77"/>
              </a:rPr>
              <a:t>FOCOS: CUTÂNEO, ÓSSEO E PULMONAR.</a:t>
            </a:r>
            <a:endParaRPr sz="4000" b="1" i="0" u="none" strike="noStrike" cap="none" dirty="0">
              <a:solidFill>
                <a:schemeClr val="bg1"/>
              </a:solidFill>
              <a:latin typeface="Montserrat" pitchFamily="2" charset="77"/>
              <a:sym typeface="Arial"/>
            </a:endParaRPr>
          </a:p>
        </p:txBody>
      </p:sp>
      <p:pic>
        <p:nvPicPr>
          <p:cNvPr id="11" name="Google Shape;97;g126bfc48d10_0_4">
            <a:extLst>
              <a:ext uri="{FF2B5EF4-FFF2-40B4-BE49-F238E27FC236}">
                <a16:creationId xmlns:a16="http://schemas.microsoft.com/office/drawing/2014/main" id="{EB88B8AA-4CFD-E4F0-0CD0-5FA97D82EB3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96;g126bfc48d10_0_4">
            <a:extLst>
              <a:ext uri="{FF2B5EF4-FFF2-40B4-BE49-F238E27FC236}">
                <a16:creationId xmlns:a16="http://schemas.microsoft.com/office/drawing/2014/main" id="{D53C73BB-BD0E-3D00-C9EA-E779AC7B4E1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42616"/>
            <a:ext cx="766762" cy="844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7845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51B28D3-40A7-1D02-DD73-0ED4315F0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t-BR" sz="4000" b="1" u="sng">
                <a:solidFill>
                  <a:schemeClr val="bg1"/>
                </a:solidFill>
              </a:rPr>
              <a:t>TUBERCULOSE DISSEMINADA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CA2311-1DED-59A5-9719-6BD46BD81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7528" y="2217343"/>
            <a:ext cx="9965748" cy="3959619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pt-BR" sz="2400" dirty="0">
                <a:latin typeface="Montserrat" pitchFamily="2" charset="77"/>
                <a:cs typeface="Calibri" panose="020F0502020204030204" pitchFamily="34" charset="0"/>
              </a:rPr>
              <a:t>E</a:t>
            </a:r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nvolvimento de pelo menos dois locais extrapulmonares, com ou sem envolvimento pulmonar.</a:t>
            </a:r>
          </a:p>
          <a:p>
            <a:pPr marL="114300" indent="0" algn="just">
              <a:lnSpc>
                <a:spcPct val="100000"/>
              </a:lnSpc>
              <a:buNone/>
            </a:pPr>
            <a:endParaRPr lang="pt-BR" sz="2400" b="0" i="0" u="none" strike="noStrike" dirty="0">
              <a:effectLst/>
              <a:latin typeface="Montserrat" pitchFamily="2" charset="77"/>
              <a:cs typeface="Calibri" panose="020F050202020403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pt-BR" sz="2400" dirty="0">
                <a:latin typeface="Montserrat" pitchFamily="2" charset="77"/>
              </a:rPr>
              <a:t>Mais comum em imunossuprimidos, sobretudo em </a:t>
            </a:r>
            <a:r>
              <a:rPr lang="pt-BR" sz="2400" dirty="0" err="1">
                <a:latin typeface="Montserrat" pitchFamily="2" charset="77"/>
              </a:rPr>
              <a:t>coinfectados</a:t>
            </a:r>
            <a:r>
              <a:rPr lang="pt-BR" sz="2400" dirty="0">
                <a:latin typeface="Montserrat" pitchFamily="2" charset="77"/>
              </a:rPr>
              <a:t> pelo HIV. </a:t>
            </a:r>
          </a:p>
          <a:p>
            <a:endParaRPr lang="pt-BR" sz="2400" dirty="0"/>
          </a:p>
          <a:p>
            <a:endParaRPr lang="pt-BR" sz="2400" dirty="0"/>
          </a:p>
        </p:txBody>
      </p:sp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9192F9C1-F54A-4B4B-8E51-89360FE8C7D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6;g126bfc48d10_0_4">
            <a:extLst>
              <a:ext uri="{FF2B5EF4-FFF2-40B4-BE49-F238E27FC236}">
                <a16:creationId xmlns:a16="http://schemas.microsoft.com/office/drawing/2014/main" id="{BC0709B1-5C77-3878-185F-F0C1697009F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42616"/>
            <a:ext cx="766762" cy="844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9955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CB2CBE2-E31A-83EB-8C79-8EE399425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t-BR" sz="4000" b="1" u="sng">
                <a:solidFill>
                  <a:schemeClr val="bg1"/>
                </a:solidFill>
              </a:rPr>
              <a:t>TUBERCULOSE CUTÂNEA </a:t>
            </a:r>
            <a:endParaRPr lang="pt-BR" sz="40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755BBC2-8378-3167-7887-82FE5B2C7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algn="just"/>
            <a:r>
              <a:rPr lang="pt-BR" sz="2400" b="0" i="1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Mycobacterium </a:t>
            </a:r>
            <a:r>
              <a:rPr lang="pt-BR" sz="2400" b="0" i="1" u="none" strike="noStrike" dirty="0" err="1">
                <a:effectLst/>
                <a:latin typeface="Montserrat" pitchFamily="2" charset="77"/>
                <a:cs typeface="Calibri" panose="020F0502020204030204" pitchFamily="34" charset="0"/>
              </a:rPr>
              <a:t>tuberculosis</a:t>
            </a:r>
            <a:r>
              <a:rPr lang="pt-BR" sz="2400" dirty="0">
                <a:latin typeface="Montserrat" pitchFamily="2" charset="77"/>
                <a:cs typeface="Calibri" panose="020F0502020204030204" pitchFamily="34" charset="0"/>
              </a:rPr>
              <a:t> - </a:t>
            </a:r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bacilo de Koch (BK)</a:t>
            </a:r>
            <a:endParaRPr lang="pt-BR" sz="2400" dirty="0">
              <a:effectLst/>
              <a:latin typeface="Montserrat" pitchFamily="2" charset="77"/>
            </a:endParaRPr>
          </a:p>
          <a:p>
            <a:pPr algn="just"/>
            <a:r>
              <a:rPr lang="pt-BR" sz="2400" dirty="0">
                <a:latin typeface="Montserrat" pitchFamily="2" charset="77"/>
                <a:cs typeface="Calibri" panose="020F0502020204030204" pitchFamily="34" charset="0"/>
              </a:rPr>
              <a:t>Forma rara;</a:t>
            </a:r>
          </a:p>
          <a:p>
            <a:pPr algn="just"/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1 a 2</a:t>
            </a:r>
            <a:r>
              <a:rPr lang="pt-BR" sz="2400" dirty="0">
                <a:latin typeface="Montserrat" pitchFamily="2" charset="77"/>
                <a:cs typeface="Calibri" panose="020F0502020204030204" pitchFamily="34" charset="0"/>
              </a:rPr>
              <a:t>% das formas de TB extrapulmonar;</a:t>
            </a:r>
          </a:p>
          <a:p>
            <a:pPr marL="114300" indent="0" algn="just">
              <a:buNone/>
            </a:pPr>
            <a:r>
              <a:rPr lang="pt-BR" sz="2400" b="1" i="0" u="sng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A disseminação pode ocorrer: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via hematogênica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 linfática de um foco pulmonar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 contiguidade 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 inoculação direta.</a:t>
            </a:r>
          </a:p>
        </p:txBody>
      </p:sp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870DFDE9-9220-6368-DBA9-FFFCF076FC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6;g126bfc48d10_0_4">
            <a:extLst>
              <a:ext uri="{FF2B5EF4-FFF2-40B4-BE49-F238E27FC236}">
                <a16:creationId xmlns:a16="http://schemas.microsoft.com/office/drawing/2014/main" id="{1BB56BC7-FA8D-F747-7EEE-7EA44CC4458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42616"/>
            <a:ext cx="766762" cy="8445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1541EDA-F78B-966C-63FB-113A95D8E9B2}"/>
              </a:ext>
            </a:extLst>
          </p:cNvPr>
          <p:cNvSpPr txBox="1"/>
          <p:nvPr/>
        </p:nvSpPr>
        <p:spPr>
          <a:xfrm>
            <a:off x="192670" y="6255871"/>
            <a:ext cx="118066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Brito AC, Oliveira CM, Unger DAA, Bittencourt MJ.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Cutaneous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tuberculosis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: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epidemiological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,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clinical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,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diagnostic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and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therapeutic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 update.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An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Bras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NexusSansPro"/>
              </a:rPr>
              <a:t> Dermatol. 2022;97:129–44.</a:t>
            </a:r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252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93CF67-B94E-A0A7-CD6F-2F03AC8E6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t-BR" sz="4000" b="1" u="sng">
                <a:solidFill>
                  <a:schemeClr val="bg1"/>
                </a:solidFill>
              </a:rPr>
              <a:t>MANIFESTAÇÕES CLÍNICAS</a:t>
            </a:r>
            <a:endParaRPr lang="pt-BR" sz="40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2B6E2C6-3FC8-2560-FC5C-FE7CB1000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4454" y="2332108"/>
            <a:ext cx="9880893" cy="4372369"/>
          </a:xfrm>
        </p:spPr>
        <p:txBody>
          <a:bodyPr>
            <a:noAutofit/>
          </a:bodyPr>
          <a:lstStyle/>
          <a:p>
            <a:pPr marL="114300" indent="0" algn="just">
              <a:buNone/>
            </a:pPr>
            <a:r>
              <a:rPr lang="pt-BR" sz="2400" b="1" i="0" u="none" strike="noStrike" dirty="0">
                <a:effectLst/>
                <a:latin typeface="Montserrat" pitchFamily="2" charset="77"/>
                <a:cs typeface="Calibri" panose="020F0502020204030204" pitchFamily="34" charset="0"/>
                <a:sym typeface="Wingdings" pitchFamily="2" charset="2"/>
              </a:rPr>
              <a:t>LESÕES POLIMORFAS: </a:t>
            </a:r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  <a:sym typeface="Wingdings" pitchFamily="2" charset="2"/>
              </a:rPr>
              <a:t>podem variar de acordo com o estado imunológico do hospedeiro, com a localização e patogenicidade e via de penetração.</a:t>
            </a:r>
          </a:p>
          <a:p>
            <a:pPr marL="114300" indent="0" algn="just">
              <a:buNone/>
            </a:pPr>
            <a:endParaRPr lang="pt-BR" sz="2400" b="1" u="sng" dirty="0">
              <a:latin typeface="Montserrat" pitchFamily="2" charset="77"/>
              <a:cs typeface="Calibri" panose="020F0502020204030204" pitchFamily="34" charset="0"/>
            </a:endParaRPr>
          </a:p>
          <a:p>
            <a:pPr marL="114300" indent="0" algn="just">
              <a:buNone/>
            </a:pPr>
            <a:r>
              <a:rPr lang="pt-BR" sz="2400" b="1" u="sng" dirty="0">
                <a:latin typeface="Montserrat" pitchFamily="2" charset="77"/>
                <a:cs typeface="Calibri" panose="020F0502020204030204" pitchFamily="34" charset="0"/>
              </a:rPr>
              <a:t>A</a:t>
            </a:r>
            <a:r>
              <a:rPr lang="pt-BR" sz="2400" b="1" i="0" u="sng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parato ungueal </a:t>
            </a:r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  <a:sym typeface="Wingdings" pitchFamily="2" charset="2"/>
              </a:rPr>
              <a:t> </a:t>
            </a:r>
            <a:r>
              <a:rPr lang="pt-BR" sz="24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progressão de focos do subcutâneo ou de ossos para a pele adjacente.</a:t>
            </a:r>
          </a:p>
          <a:p>
            <a:pPr marL="114300" indent="0">
              <a:buNone/>
            </a:pPr>
            <a:endParaRPr lang="pt-BR" sz="2400" dirty="0">
              <a:latin typeface="Montserrat" pitchFamily="2" charset="77"/>
              <a:cs typeface="Calibri" panose="020F0502020204030204" pitchFamily="34" charset="0"/>
              <a:sym typeface="Wingdings" pitchFamily="2" charset="2"/>
            </a:endParaRPr>
          </a:p>
        </p:txBody>
      </p:sp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269AAD62-8E3E-F46F-359C-8FE38D9AB49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6;g126bfc48d10_0_4">
            <a:extLst>
              <a:ext uri="{FF2B5EF4-FFF2-40B4-BE49-F238E27FC236}">
                <a16:creationId xmlns:a16="http://schemas.microsoft.com/office/drawing/2014/main" id="{69291EAC-5809-55D4-C096-58636C6E790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42616"/>
            <a:ext cx="766762" cy="84454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AC97BE2-008C-BECD-87B7-663E466AB50B}"/>
              </a:ext>
            </a:extLst>
          </p:cNvPr>
          <p:cNvSpPr txBox="1"/>
          <p:nvPr/>
        </p:nvSpPr>
        <p:spPr>
          <a:xfrm>
            <a:off x="89265" y="6319573"/>
            <a:ext cx="118741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Barbagallo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J,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Tager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,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Ingleton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, Hirsch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, Weinberg J.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Cutaneous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tuberculosis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diagnosis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treatment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. Am J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</a:rPr>
              <a:t>Clin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</a:rPr>
              <a:t> Dermatol 2002: 38: 319–328</a:t>
            </a:r>
            <a:r>
              <a:rPr lang="pt-B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0716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171278C-1128-0174-9E19-F505C803E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t-BR" sz="4000" b="1" u="sng">
                <a:solidFill>
                  <a:schemeClr val="bg1"/>
                </a:solidFill>
              </a:rPr>
              <a:t>DIAGNÓSTICO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C4EFBF-CE5B-E30D-46C2-DF84832DDF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pt-BR" sz="2400" dirty="0">
                <a:latin typeface="Montserrat" pitchFamily="2" charset="77"/>
              </a:rPr>
              <a:t>BACILOSCOPIA</a:t>
            </a:r>
          </a:p>
          <a:p>
            <a:pPr algn="just"/>
            <a:r>
              <a:rPr lang="pt-BR" sz="2400" dirty="0">
                <a:latin typeface="Montserrat" pitchFamily="2" charset="77"/>
              </a:rPr>
              <a:t>CULTURA </a:t>
            </a:r>
            <a:r>
              <a:rPr lang="pt-BR" sz="1800" dirty="0">
                <a:latin typeface="Montserrat" pitchFamily="2" charset="77"/>
              </a:rPr>
              <a:t>(tradicionalmente meio de </a:t>
            </a:r>
            <a:r>
              <a:rPr lang="pt-BR" sz="1800" dirty="0" err="1">
                <a:latin typeface="Montserrat" pitchFamily="2" charset="77"/>
              </a:rPr>
              <a:t>L</a:t>
            </a:r>
            <a:r>
              <a:rPr lang="pt-BR" sz="1800" i="0" u="none" strike="noStrike" dirty="0" err="1">
                <a:solidFill>
                  <a:schemeClr val="tx1"/>
                </a:solidFill>
                <a:effectLst/>
                <a:latin typeface="Montserrat" pitchFamily="2" charset="77"/>
              </a:rPr>
              <a:t>öwenstein</a:t>
            </a:r>
            <a:r>
              <a:rPr lang="pt-BR" sz="1800" i="0" u="none" strike="noStrike" dirty="0">
                <a:solidFill>
                  <a:schemeClr val="tx1"/>
                </a:solidFill>
                <a:effectLst/>
                <a:latin typeface="Montserrat" pitchFamily="2" charset="77"/>
              </a:rPr>
              <a:t>)</a:t>
            </a:r>
            <a:endParaRPr lang="pt-BR" sz="1800" dirty="0">
              <a:solidFill>
                <a:schemeClr val="tx1"/>
              </a:solidFill>
              <a:latin typeface="Montserrat" pitchFamily="2" charset="77"/>
            </a:endParaRPr>
          </a:p>
          <a:p>
            <a:r>
              <a:rPr lang="pt-BR" sz="2400" dirty="0">
                <a:latin typeface="Montserrat" pitchFamily="2" charset="77"/>
              </a:rPr>
              <a:t>TESTE GENE-XPERT MTB/RIF</a:t>
            </a:r>
          </a:p>
          <a:p>
            <a:r>
              <a:rPr lang="pt-BR" sz="2400" dirty="0">
                <a:latin typeface="Montserrat" pitchFamily="2" charset="77"/>
              </a:rPr>
              <a:t>HISTOPATOLÓGICO </a:t>
            </a:r>
          </a:p>
          <a:p>
            <a:pPr marL="114300" indent="0">
              <a:buNone/>
            </a:pPr>
            <a:endParaRPr lang="pt-BR" sz="2400" dirty="0">
              <a:latin typeface="Montserrat" pitchFamily="2" charset="77"/>
            </a:endParaRPr>
          </a:p>
        </p:txBody>
      </p:sp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D6F92431-19EC-0016-80A4-C5FCF0A54FC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6;g126bfc48d10_0_4">
            <a:extLst>
              <a:ext uri="{FF2B5EF4-FFF2-40B4-BE49-F238E27FC236}">
                <a16:creationId xmlns:a16="http://schemas.microsoft.com/office/drawing/2014/main" id="{BEAA2F12-7466-9F7C-321F-078434974D0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65821"/>
            <a:ext cx="766762" cy="84454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C64A1B2-5A76-1B8D-512D-41F38CC13D8C}"/>
              </a:ext>
            </a:extLst>
          </p:cNvPr>
          <p:cNvSpPr txBox="1"/>
          <p:nvPr/>
        </p:nvSpPr>
        <p:spPr>
          <a:xfrm>
            <a:off x="97970" y="6182444"/>
            <a:ext cx="119960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Ramos-E-Silva M, Castro MCR. Tuberculose cutânea (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Cutaneous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tuberculosis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). In: Fundamentos de Dermatologia. Rio de Janeiro: Atheneu, 2010:933-42</a:t>
            </a:r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808292B-51B1-6899-C026-93556C7CF77D}"/>
              </a:ext>
            </a:extLst>
          </p:cNvPr>
          <p:cNvSpPr txBox="1"/>
          <p:nvPr/>
        </p:nvSpPr>
        <p:spPr>
          <a:xfrm>
            <a:off x="97970" y="5653742"/>
            <a:ext cx="119960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Yates VM.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Mycobacterial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Infections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. In: Burns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T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Breathnach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, Cox N, Griffiths C,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editors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Rook's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Textbook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of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Dermatology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. 8th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Wiley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Blackwell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; 2010. p. 31.1-30.</a:t>
            </a:r>
            <a:endParaRPr lang="pt-BR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836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263AC8-D3E5-3308-7441-FB2F76C6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04"/>
            <a:ext cx="10515600" cy="1325562"/>
          </a:xfrm>
        </p:spPr>
        <p:txBody>
          <a:bodyPr/>
          <a:lstStyle/>
          <a:p>
            <a:r>
              <a:rPr lang="pt-BR" sz="6000" b="1" u="sng" dirty="0"/>
              <a:t>TRATAMENTO TB CUTÂNEA </a:t>
            </a:r>
            <a:endParaRPr lang="pt-BR" sz="6000" b="1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1DBE3B30-4ABC-0523-0123-AA3C85E6521F}"/>
              </a:ext>
            </a:extLst>
          </p:cNvPr>
          <p:cNvGrpSpPr/>
          <p:nvPr/>
        </p:nvGrpSpPr>
        <p:grpSpPr>
          <a:xfrm>
            <a:off x="457200" y="1690687"/>
            <a:ext cx="11277600" cy="2062346"/>
            <a:chOff x="0" y="66008"/>
            <a:chExt cx="11277600" cy="2062346"/>
          </a:xfrm>
        </p:grpSpPr>
        <p:sp>
          <p:nvSpPr>
            <p:cNvPr id="5" name="Balão de Seta para Cima 4">
              <a:extLst>
                <a:ext uri="{FF2B5EF4-FFF2-40B4-BE49-F238E27FC236}">
                  <a16:creationId xmlns:a16="http://schemas.microsoft.com/office/drawing/2014/main" id="{D34236C9-9D73-1E69-27D5-3B71F96A2E89}"/>
                </a:ext>
              </a:extLst>
            </p:cNvPr>
            <p:cNvSpPr/>
            <p:nvPr/>
          </p:nvSpPr>
          <p:spPr>
            <a:xfrm rot="10800000">
              <a:off x="0" y="66008"/>
              <a:ext cx="11277600" cy="2062346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Balão de Seta para Cima 4">
              <a:extLst>
                <a:ext uri="{FF2B5EF4-FFF2-40B4-BE49-F238E27FC236}">
                  <a16:creationId xmlns:a16="http://schemas.microsoft.com/office/drawing/2014/main" id="{EAC3E180-3128-9768-9672-EF10109248B8}"/>
                </a:ext>
              </a:extLst>
            </p:cNvPr>
            <p:cNvSpPr txBox="1"/>
            <p:nvPr/>
          </p:nvSpPr>
          <p:spPr>
            <a:xfrm>
              <a:off x="0" y="93166"/>
              <a:ext cx="11277600" cy="13400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912" tIns="184912" rIns="184912" bIns="184912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600" b="1" i="0" kern="1200" dirty="0">
                  <a:latin typeface="+mn-lt"/>
                </a:rPr>
                <a:t>FASE INTENSIVA: esquema RIPE </a:t>
              </a:r>
            </a:p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200" b="1" i="0" kern="1200" dirty="0">
                  <a:latin typeface="+mn-lt"/>
                </a:rPr>
                <a:t>Rifampicina 600mg / Isoniazida 300mg / </a:t>
              </a:r>
              <a:r>
                <a:rPr lang="pt-BR" sz="2200" b="1" i="0" kern="1200" dirty="0" err="1">
                  <a:latin typeface="+mn-lt"/>
                </a:rPr>
                <a:t>Pirazinamida</a:t>
              </a:r>
              <a:r>
                <a:rPr lang="pt-BR" sz="2200" b="1" i="0" kern="1200" dirty="0">
                  <a:latin typeface="+mn-lt"/>
                </a:rPr>
                <a:t> 1500 a 2000mg / </a:t>
              </a:r>
              <a:r>
                <a:rPr lang="pt-BR" sz="2200" b="1" i="0" kern="1200" dirty="0" err="1">
                  <a:latin typeface="+mn-lt"/>
                </a:rPr>
                <a:t>Etambutol</a:t>
              </a:r>
              <a:r>
                <a:rPr lang="pt-BR" sz="2200" b="1" i="0" kern="1200" dirty="0">
                  <a:latin typeface="+mn-lt"/>
                </a:rPr>
                <a:t> 1000mg </a:t>
              </a:r>
              <a:r>
                <a:rPr lang="pt-BR" sz="2200" b="1" i="0" u="sng" kern="1200" dirty="0">
                  <a:latin typeface="+mn-lt"/>
                </a:rPr>
                <a:t>por 2 meses </a:t>
              </a:r>
            </a:p>
          </p:txBody>
        </p:sp>
      </p:grpSp>
      <p:pic>
        <p:nvPicPr>
          <p:cNvPr id="7" name="Google Shape;97;g126bfc48d10_0_4">
            <a:extLst>
              <a:ext uri="{FF2B5EF4-FFF2-40B4-BE49-F238E27FC236}">
                <a16:creationId xmlns:a16="http://schemas.microsoft.com/office/drawing/2014/main" id="{5E47D312-F0CB-F1FB-0047-762FA530F78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6;g126bfc48d10_0_4">
            <a:extLst>
              <a:ext uri="{FF2B5EF4-FFF2-40B4-BE49-F238E27FC236}">
                <a16:creationId xmlns:a16="http://schemas.microsoft.com/office/drawing/2014/main" id="{BA063449-12D4-4676-C486-987D4D4B8B8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50999"/>
            <a:ext cx="766762" cy="844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F343266-6777-7481-F7DC-25D6FD7509D2}"/>
              </a:ext>
            </a:extLst>
          </p:cNvPr>
          <p:cNvSpPr txBox="1"/>
          <p:nvPr/>
        </p:nvSpPr>
        <p:spPr>
          <a:xfrm>
            <a:off x="0" y="5537450"/>
            <a:ext cx="1219200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ho.int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[Internet]. Genebra: World Health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Organization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 c2021 [Acessado em 20 set. 2022]. Global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Tuberculosis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2019; [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2]. Disponível em: https://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www.who.int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teams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/global‐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tuberculosis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‐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tb‐reports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/global‐report‐2019.</a:t>
            </a:r>
          </a:p>
          <a:p>
            <a:pPr marL="342900" indent="-342900" algn="l" fontAlgn="base">
              <a:buAutoNum type="arabicPeriod"/>
            </a:pPr>
            <a:endParaRPr lang="pt-BR" b="0" i="0" u="none" strike="noStrike" dirty="0">
              <a:solidFill>
                <a:schemeClr val="bg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fontAlgn="base"/>
            <a:r>
              <a:rPr lang="pt-BR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M.F.R.G. Dias, F. Bernardes Filho, M.V. Quaresma, L.V. Nascimento, J.A.C. Nery, D.R. Azulay. Update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cutaneous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tuberculosis.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u="none" strike="noStrike" dirty="0" err="1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Bras</a:t>
            </a:r>
            <a:r>
              <a:rPr lang="pt-BR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Dermatol., 89 (2014), pp. 38-925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89D2ED7-4544-64E2-76AC-C9A108FDEC5F}"/>
              </a:ext>
            </a:extLst>
          </p:cNvPr>
          <p:cNvSpPr txBox="1"/>
          <p:nvPr/>
        </p:nvSpPr>
        <p:spPr>
          <a:xfrm>
            <a:off x="5539597" y="1317734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Montserrat" pitchFamily="2" charset="77"/>
              </a:rPr>
              <a:t>&gt; 50 kg</a:t>
            </a:r>
          </a:p>
        </p:txBody>
      </p:sp>
    </p:spTree>
    <p:extLst>
      <p:ext uri="{BB962C8B-B14F-4D97-AF65-F5344CB8AC3E}">
        <p14:creationId xmlns:p14="http://schemas.microsoft.com/office/powerpoint/2010/main" val="873069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FA2C4B-1814-995E-D408-29D905A9F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069" y="0"/>
            <a:ext cx="10515600" cy="1325562"/>
          </a:xfrm>
        </p:spPr>
        <p:txBody>
          <a:bodyPr/>
          <a:lstStyle/>
          <a:p>
            <a:r>
              <a:rPr lang="pt-BR" sz="6000" b="1" u="sng" dirty="0"/>
              <a:t>TRATAMENTO TB CUTÂNEA </a:t>
            </a:r>
            <a:endParaRPr lang="pt-BR" sz="6000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7AB01EF9-BE7F-1FCF-F8D9-797F10D3EEE1}"/>
              </a:ext>
            </a:extLst>
          </p:cNvPr>
          <p:cNvGrpSpPr/>
          <p:nvPr/>
        </p:nvGrpSpPr>
        <p:grpSpPr>
          <a:xfrm>
            <a:off x="457200" y="1690687"/>
            <a:ext cx="11277600" cy="2062346"/>
            <a:chOff x="0" y="66008"/>
            <a:chExt cx="11277600" cy="2062346"/>
          </a:xfrm>
        </p:grpSpPr>
        <p:sp>
          <p:nvSpPr>
            <p:cNvPr id="5" name="Balão de Seta para Cima 4">
              <a:extLst>
                <a:ext uri="{FF2B5EF4-FFF2-40B4-BE49-F238E27FC236}">
                  <a16:creationId xmlns:a16="http://schemas.microsoft.com/office/drawing/2014/main" id="{9C5B649F-0CE0-E1F7-0CFF-747805940B9B}"/>
                </a:ext>
              </a:extLst>
            </p:cNvPr>
            <p:cNvSpPr/>
            <p:nvPr/>
          </p:nvSpPr>
          <p:spPr>
            <a:xfrm rot="10800000">
              <a:off x="0" y="66008"/>
              <a:ext cx="11277600" cy="2062346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Balão de Seta para Cima 4">
              <a:extLst>
                <a:ext uri="{FF2B5EF4-FFF2-40B4-BE49-F238E27FC236}">
                  <a16:creationId xmlns:a16="http://schemas.microsoft.com/office/drawing/2014/main" id="{0DBE0D11-F119-4056-C119-4F7573B4FA75}"/>
                </a:ext>
              </a:extLst>
            </p:cNvPr>
            <p:cNvSpPr txBox="1"/>
            <p:nvPr/>
          </p:nvSpPr>
          <p:spPr>
            <a:xfrm rot="21600000">
              <a:off x="0" y="66008"/>
              <a:ext cx="11277600" cy="134005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912" tIns="184912" rIns="184912" bIns="184912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600" b="1" i="0" kern="1200" dirty="0">
                  <a:latin typeface="+mn-lt"/>
                </a:rPr>
                <a:t>FASE INTENSIVA: esquema RIPE </a:t>
              </a:r>
            </a:p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200" b="1" i="0" kern="1200" dirty="0">
                  <a:latin typeface="+mn-lt"/>
                </a:rPr>
                <a:t>Rifampicina 600mg / Isoniazida 300mg / </a:t>
              </a:r>
              <a:r>
                <a:rPr lang="pt-BR" sz="2200" b="1" i="0" kern="1200" dirty="0" err="1">
                  <a:latin typeface="+mn-lt"/>
                </a:rPr>
                <a:t>Pirazinamida</a:t>
              </a:r>
              <a:r>
                <a:rPr lang="pt-BR" sz="2200" b="1" i="0" kern="1200" dirty="0">
                  <a:latin typeface="+mn-lt"/>
                </a:rPr>
                <a:t> 1500 a 2000mg / </a:t>
              </a:r>
              <a:r>
                <a:rPr lang="pt-BR" sz="2200" b="1" i="0" kern="1200" dirty="0" err="1">
                  <a:latin typeface="+mn-lt"/>
                </a:rPr>
                <a:t>Etambutol</a:t>
              </a:r>
              <a:r>
                <a:rPr lang="pt-BR" sz="2200" b="1" i="0" kern="1200" dirty="0">
                  <a:latin typeface="+mn-lt"/>
                </a:rPr>
                <a:t> 1000mg </a:t>
              </a:r>
              <a:r>
                <a:rPr lang="pt-BR" sz="2200" b="1" i="0" u="sng" kern="1200" dirty="0">
                  <a:latin typeface="+mn-lt"/>
                </a:rPr>
                <a:t>por 2 meses </a:t>
              </a:r>
            </a:p>
          </p:txBody>
        </p:sp>
      </p:grp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3AFB452-2E73-7119-0381-50D6E013EE1F}"/>
              </a:ext>
            </a:extLst>
          </p:cNvPr>
          <p:cNvGrpSpPr/>
          <p:nvPr/>
        </p:nvGrpSpPr>
        <p:grpSpPr>
          <a:xfrm>
            <a:off x="457200" y="3753034"/>
            <a:ext cx="11277600" cy="1937672"/>
            <a:chOff x="0" y="2044157"/>
            <a:chExt cx="11277600" cy="1937672"/>
          </a:xfrm>
        </p:grpSpPr>
        <p:sp>
          <p:nvSpPr>
            <p:cNvPr id="8" name="Balão de Seta para Cima 7">
              <a:extLst>
                <a:ext uri="{FF2B5EF4-FFF2-40B4-BE49-F238E27FC236}">
                  <a16:creationId xmlns:a16="http://schemas.microsoft.com/office/drawing/2014/main" id="{1B7C2337-8378-DF36-CC46-0BFB18345418}"/>
                </a:ext>
              </a:extLst>
            </p:cNvPr>
            <p:cNvSpPr/>
            <p:nvPr/>
          </p:nvSpPr>
          <p:spPr>
            <a:xfrm rot="10800000">
              <a:off x="0" y="2044157"/>
              <a:ext cx="11277600" cy="1937672"/>
            </a:xfrm>
            <a:prstGeom prst="upArrowCallou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Balão de Seta para Cima 4">
              <a:extLst>
                <a:ext uri="{FF2B5EF4-FFF2-40B4-BE49-F238E27FC236}">
                  <a16:creationId xmlns:a16="http://schemas.microsoft.com/office/drawing/2014/main" id="{40EA3FF4-674F-F52D-C46E-22164DB9E5BF}"/>
                </a:ext>
              </a:extLst>
            </p:cNvPr>
            <p:cNvSpPr txBox="1"/>
            <p:nvPr/>
          </p:nvSpPr>
          <p:spPr>
            <a:xfrm rot="21600000">
              <a:off x="0" y="2044157"/>
              <a:ext cx="11277600" cy="12590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4912" tIns="184912" rIns="184912" bIns="184912" numCol="1" spcCol="1270" anchor="ctr" anchorCtr="0">
              <a:noAutofit/>
            </a:bodyPr>
            <a:lstStyle/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600" b="1" i="0" kern="1200" dirty="0"/>
                <a:t>FASE DE MANUTENÇÃO: </a:t>
              </a:r>
            </a:p>
            <a:p>
              <a:pPr marL="0" lvl="0" indent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600" b="1" i="0" kern="1200" dirty="0"/>
                <a:t>Rifampicina 600mg / Isoniazida 600mg </a:t>
              </a:r>
              <a:r>
                <a:rPr lang="pt-BR" sz="2600" b="1" i="0" u="sng" kern="1200" dirty="0"/>
                <a:t>por 4 meses</a:t>
              </a:r>
              <a:endParaRPr lang="en-US" sz="2600" b="1" u="sng" kern="1200" dirty="0"/>
            </a:p>
          </p:txBody>
        </p:sp>
      </p:grpSp>
      <p:pic>
        <p:nvPicPr>
          <p:cNvPr id="10" name="Google Shape;97;g126bfc48d10_0_4">
            <a:extLst>
              <a:ext uri="{FF2B5EF4-FFF2-40B4-BE49-F238E27FC236}">
                <a16:creationId xmlns:a16="http://schemas.microsoft.com/office/drawing/2014/main" id="{5AA87862-82DA-86DA-7CF9-3E852D594D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96;g126bfc48d10_0_4">
            <a:extLst>
              <a:ext uri="{FF2B5EF4-FFF2-40B4-BE49-F238E27FC236}">
                <a16:creationId xmlns:a16="http://schemas.microsoft.com/office/drawing/2014/main" id="{E1C24ACB-12B6-5301-647A-BABD32D7E3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23841"/>
            <a:ext cx="766762" cy="84454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61BB8B55-DBBC-C72C-FF48-102B444282F4}"/>
              </a:ext>
            </a:extLst>
          </p:cNvPr>
          <p:cNvSpPr txBox="1"/>
          <p:nvPr/>
        </p:nvSpPr>
        <p:spPr>
          <a:xfrm>
            <a:off x="5539597" y="1264768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Montserrat" pitchFamily="2" charset="77"/>
              </a:rPr>
              <a:t>&gt; 50 kg</a:t>
            </a:r>
          </a:p>
        </p:txBody>
      </p:sp>
    </p:spTree>
    <p:extLst>
      <p:ext uri="{BB962C8B-B14F-4D97-AF65-F5344CB8AC3E}">
        <p14:creationId xmlns:p14="http://schemas.microsoft.com/office/powerpoint/2010/main" val="2124758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F946A-5A6E-220B-D2F2-A036F3C9C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0"/>
            <a:ext cx="10515600" cy="1325562"/>
          </a:xfrm>
        </p:spPr>
        <p:txBody>
          <a:bodyPr/>
          <a:lstStyle/>
          <a:p>
            <a:r>
              <a:rPr lang="pt-BR" sz="6000" b="1" u="sng" dirty="0"/>
              <a:t>TRATAMENTO TB CUTÂNEA </a:t>
            </a:r>
          </a:p>
        </p:txBody>
      </p:sp>
      <p:graphicFrame>
        <p:nvGraphicFramePr>
          <p:cNvPr id="5" name="Espaço Reservado para Texto 2">
            <a:extLst>
              <a:ext uri="{FF2B5EF4-FFF2-40B4-BE49-F238E27FC236}">
                <a16:creationId xmlns:a16="http://schemas.microsoft.com/office/drawing/2014/main" id="{CB26056E-0176-B6AA-AF9B-D9020F01E25B}"/>
              </a:ext>
            </a:extLst>
          </p:cNvPr>
          <p:cNvGraphicFramePr/>
          <p:nvPr/>
        </p:nvGraphicFramePr>
        <p:xfrm>
          <a:off x="457200" y="1510145"/>
          <a:ext cx="11277600" cy="5205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31B81484-7BC8-1A63-0014-5C6951F90542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96;g126bfc48d10_0_4">
            <a:extLst>
              <a:ext uri="{FF2B5EF4-FFF2-40B4-BE49-F238E27FC236}">
                <a16:creationId xmlns:a16="http://schemas.microsoft.com/office/drawing/2014/main" id="{6DF8B36D-3238-BF34-136D-041CE9AC41A5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196513" y="142616"/>
            <a:ext cx="766762" cy="84454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9C8A781-0928-7EBC-0D6F-19936B775AD7}"/>
              </a:ext>
            </a:extLst>
          </p:cNvPr>
          <p:cNvSpPr txBox="1"/>
          <p:nvPr/>
        </p:nvSpPr>
        <p:spPr>
          <a:xfrm>
            <a:off x="5435094" y="1125507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latin typeface="Montserrat" pitchFamily="2" charset="77"/>
              </a:rPr>
              <a:t>&gt; 50 kg</a:t>
            </a:r>
          </a:p>
        </p:txBody>
      </p:sp>
    </p:spTree>
    <p:extLst>
      <p:ext uri="{BB962C8B-B14F-4D97-AF65-F5344CB8AC3E}">
        <p14:creationId xmlns:p14="http://schemas.microsoft.com/office/powerpoint/2010/main" val="1926379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B5B7807A-2997-EC38-3718-37B03F41BFA0}"/>
              </a:ext>
            </a:extLst>
          </p:cNvPr>
          <p:cNvSpPr txBox="1"/>
          <p:nvPr/>
        </p:nvSpPr>
        <p:spPr>
          <a:xfrm>
            <a:off x="1247450" y="-24672"/>
            <a:ext cx="9490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6000" b="1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CONDUÇÃO DO CASO</a:t>
            </a:r>
            <a:endParaRPr lang="pt-BR" sz="6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D43FAC1-457D-52D2-DFAE-117AC6AE8932}"/>
              </a:ext>
            </a:extLst>
          </p:cNvPr>
          <p:cNvSpPr txBox="1"/>
          <p:nvPr/>
        </p:nvSpPr>
        <p:spPr>
          <a:xfrm>
            <a:off x="127773" y="949211"/>
            <a:ext cx="10387827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bg1"/>
                </a:solidFill>
                <a:latin typeface="Montserrat" pitchFamily="2" charset="77"/>
                <a:cs typeface="Calibri" panose="020F0502020204030204" pitchFamily="34" charset="0"/>
              </a:rPr>
              <a:t>    -Iniciado esquema RIPE</a:t>
            </a:r>
          </a:p>
          <a:p>
            <a:pPr algn="just"/>
            <a:r>
              <a:rPr lang="pt-BR" sz="2000" dirty="0">
                <a:solidFill>
                  <a:schemeClr val="bg1"/>
                </a:solidFill>
                <a:latin typeface="Montserrat" pitchFamily="2" charset="77"/>
                <a:cs typeface="Calibri" panose="020F0502020204030204" pitchFamily="34" charset="0"/>
                <a:sym typeface="Wingdings" pitchFamily="2" charset="2"/>
              </a:rPr>
              <a:t>    -Excisão cirúrgica  segundo momento</a:t>
            </a:r>
          </a:p>
          <a:p>
            <a:pPr algn="just"/>
            <a:r>
              <a:rPr lang="pt-BR" sz="2000" dirty="0">
                <a:solidFill>
                  <a:schemeClr val="bg1"/>
                </a:solidFill>
                <a:latin typeface="Montserrat" pitchFamily="2" charset="77"/>
                <a:cs typeface="Calibri" panose="020F0502020204030204" pitchFamily="34" charset="0"/>
                <a:sym typeface="Wingdings" pitchFamily="2" charset="2"/>
              </a:rPr>
              <a:t>    -Acompanhamento multidisciplinar ambulatorial</a:t>
            </a:r>
            <a:r>
              <a:rPr lang="pt-BR" sz="2200" dirty="0">
                <a:solidFill>
                  <a:schemeClr val="bg1"/>
                </a:solidFill>
                <a:latin typeface="Montserrat" pitchFamily="2" charset="77"/>
                <a:cs typeface="Calibri" panose="020F0502020204030204" pitchFamily="34" charset="0"/>
                <a:sym typeface="Wingdings" pitchFamily="2" charset="2"/>
              </a:rPr>
              <a:t>.</a:t>
            </a:r>
            <a:endParaRPr lang="pt-BR" sz="2200" dirty="0">
              <a:solidFill>
                <a:schemeClr val="bg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  <p:pic>
        <p:nvPicPr>
          <p:cNvPr id="19" name="Google Shape;278;g14659629c76_0_1">
            <a:extLst>
              <a:ext uri="{FF2B5EF4-FFF2-40B4-BE49-F238E27FC236}">
                <a16:creationId xmlns:a16="http://schemas.microsoft.com/office/drawing/2014/main" id="{EBC41FD9-19E1-E510-FC9F-EEBA1B25404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15136" y="3787691"/>
            <a:ext cx="698705" cy="6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Imagem 21" descr="Uma imagem contendo pessoa, no interior, comida, mesa&#10;&#10;Descrição gerada automaticamente">
            <a:extLst>
              <a:ext uri="{FF2B5EF4-FFF2-40B4-BE49-F238E27FC236}">
                <a16:creationId xmlns:a16="http://schemas.microsoft.com/office/drawing/2014/main" id="{0EB9FE8C-B1DD-55FC-487E-741CE3A4AFD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1723" t="3285" b="2206"/>
          <a:stretch/>
        </p:blipFill>
        <p:spPr>
          <a:xfrm>
            <a:off x="497186" y="1956547"/>
            <a:ext cx="3517950" cy="4901453"/>
          </a:xfrm>
          <a:prstGeom prst="rect">
            <a:avLst/>
          </a:prstGeom>
        </p:spPr>
      </p:pic>
      <p:pic>
        <p:nvPicPr>
          <p:cNvPr id="24" name="Imagem 23" descr="Mão de pessoa&#10;&#10;Descrição gerada automaticamente com confiança média">
            <a:extLst>
              <a:ext uri="{FF2B5EF4-FFF2-40B4-BE49-F238E27FC236}">
                <a16:creationId xmlns:a16="http://schemas.microsoft.com/office/drawing/2014/main" id="{3F19A9E9-DD85-70E4-B6BA-EE1741E1DF4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4264" t="28529" r="12557"/>
          <a:stretch/>
        </p:blipFill>
        <p:spPr>
          <a:xfrm>
            <a:off x="4876799" y="1956547"/>
            <a:ext cx="2962361" cy="4901453"/>
          </a:xfrm>
          <a:prstGeom prst="rect">
            <a:avLst/>
          </a:prstGeom>
        </p:spPr>
      </p:pic>
      <p:pic>
        <p:nvPicPr>
          <p:cNvPr id="28" name="Imagem 27" descr="Mão de pessoa&#10;&#10;Descrição gerada automaticamente com confiança média">
            <a:extLst>
              <a:ext uri="{FF2B5EF4-FFF2-40B4-BE49-F238E27FC236}">
                <a16:creationId xmlns:a16="http://schemas.microsoft.com/office/drawing/2014/main" id="{716FD8C8-32A9-DDF0-BE5B-DEF6A47D626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6394" t="28530"/>
          <a:stretch/>
        </p:blipFill>
        <p:spPr>
          <a:xfrm>
            <a:off x="8091737" y="1956546"/>
            <a:ext cx="4100263" cy="4901453"/>
          </a:xfrm>
          <a:prstGeom prst="rect">
            <a:avLst/>
          </a:prstGeom>
        </p:spPr>
      </p:pic>
      <p:pic>
        <p:nvPicPr>
          <p:cNvPr id="29" name="Google Shape;278;g14659629c76_0_1">
            <a:extLst>
              <a:ext uri="{FF2B5EF4-FFF2-40B4-BE49-F238E27FC236}">
                <a16:creationId xmlns:a16="http://schemas.microsoft.com/office/drawing/2014/main" id="{F47D9F6A-6D24-9084-111C-F9AF8767152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2438" y="3923157"/>
            <a:ext cx="698705" cy="6195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152;g14634a2d9f8_0_88">
            <a:extLst>
              <a:ext uri="{FF2B5EF4-FFF2-40B4-BE49-F238E27FC236}">
                <a16:creationId xmlns:a16="http://schemas.microsoft.com/office/drawing/2014/main" id="{7A873B12-4EF7-85A9-FE2C-5A6AC436F618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973882" y="175155"/>
            <a:ext cx="939027" cy="869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115;g14634a2d9f8_0_19">
            <a:extLst>
              <a:ext uri="{FF2B5EF4-FFF2-40B4-BE49-F238E27FC236}">
                <a16:creationId xmlns:a16="http://schemas.microsoft.com/office/drawing/2014/main" id="{F2DB03F2-9AB6-5A33-4CFD-6CC54C3B6780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79091" y="256144"/>
            <a:ext cx="1161782" cy="65138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A9D5AF7D-16A8-9830-997A-B72B52332870}"/>
              </a:ext>
            </a:extLst>
          </p:cNvPr>
          <p:cNvSpPr txBox="1"/>
          <p:nvPr/>
        </p:nvSpPr>
        <p:spPr>
          <a:xfrm>
            <a:off x="10737814" y="1995651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90 dias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7B73BAD9-2BCB-C640-1F7B-490228152FFB}"/>
              </a:ext>
            </a:extLst>
          </p:cNvPr>
          <p:cNvSpPr txBox="1"/>
          <p:nvPr/>
        </p:nvSpPr>
        <p:spPr>
          <a:xfrm>
            <a:off x="4980817" y="2037337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60 dias</a:t>
            </a:r>
          </a:p>
        </p:txBody>
      </p:sp>
    </p:spTree>
    <p:extLst>
      <p:ext uri="{BB962C8B-B14F-4D97-AF65-F5344CB8AC3E}">
        <p14:creationId xmlns:p14="http://schemas.microsoft.com/office/powerpoint/2010/main" val="100702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A64D85-86C3-EF0D-CE92-D60EAF9CB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t-BR" sz="4000" b="1">
                <a:solidFill>
                  <a:schemeClr val="bg1"/>
                </a:solidFill>
              </a:rPr>
              <a:t>AINDA SOBRE O CASO CLÍNICO...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CF9677-9BD0-4111-6EBC-C592203FC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pt-BR" sz="2200" dirty="0">
                <a:effectLst/>
                <a:latin typeface="Montserrat" pitchFamily="2" charset="77"/>
              </a:rPr>
              <a:t>Após 15 dias da alta: dor abdominal, parada de eliminação de gases</a:t>
            </a:r>
            <a:r>
              <a:rPr lang="pt-BR" sz="2200" dirty="0">
                <a:latin typeface="Montserrat" pitchFamily="2" charset="77"/>
              </a:rPr>
              <a:t> e </a:t>
            </a:r>
            <a:r>
              <a:rPr lang="pt-BR" sz="2200" dirty="0">
                <a:effectLst/>
                <a:latin typeface="Montserrat" pitchFamily="2" charset="77"/>
              </a:rPr>
              <a:t>fezes.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b="1" dirty="0">
                <a:effectLst/>
                <a:latin typeface="Montserrat" pitchFamily="2" charset="77"/>
              </a:rPr>
              <a:t>TC de abdome: </a:t>
            </a:r>
            <a:r>
              <a:rPr lang="pt-BR" sz="2200" dirty="0">
                <a:effectLst/>
                <a:latin typeface="Montserrat" pitchFamily="2" charset="77"/>
              </a:rPr>
              <a:t>oclusão do íleo terminal e linfonodos mesentéricos. 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b="1" dirty="0">
                <a:effectLst/>
                <a:latin typeface="Montserrat" pitchFamily="2" charset="77"/>
              </a:rPr>
              <a:t>Pela CG: </a:t>
            </a:r>
            <a:r>
              <a:rPr lang="pt-BR" sz="2200" dirty="0">
                <a:effectLst/>
                <a:latin typeface="Montserrat" pitchFamily="2" charset="77"/>
              </a:rPr>
              <a:t>enterectomia de urgência com anastomose primária. Aventada possibilidade de TB intestinal. </a:t>
            </a:r>
          </a:p>
          <a:p>
            <a:pPr algn="just">
              <a:buFont typeface="Wingdings" pitchFamily="2" charset="2"/>
              <a:buChar char="Ø"/>
            </a:pPr>
            <a:r>
              <a:rPr lang="pt-BR" sz="2200" b="1" dirty="0">
                <a:latin typeface="Montserrat" pitchFamily="2" charset="77"/>
              </a:rPr>
              <a:t>P</a:t>
            </a:r>
            <a:r>
              <a:rPr lang="pt-BR" sz="2200" b="1" dirty="0">
                <a:effectLst/>
                <a:latin typeface="Montserrat" pitchFamily="2" charset="77"/>
              </a:rPr>
              <a:t>ós-operatório sem intercorrências, mantido esquema RIPE.</a:t>
            </a:r>
          </a:p>
          <a:p>
            <a:pPr marL="114300" indent="0">
              <a:buNone/>
            </a:pPr>
            <a:br>
              <a:rPr lang="pt-BR" sz="2200" dirty="0">
                <a:effectLst/>
                <a:latin typeface="Arial" panose="020B0604020202020204" pitchFamily="34" charset="0"/>
              </a:rPr>
            </a:br>
            <a:endParaRPr lang="pt-BR" sz="2200" dirty="0">
              <a:effectLst/>
              <a:latin typeface="Arial" panose="020B0604020202020204" pitchFamily="34" charset="0"/>
            </a:endParaRPr>
          </a:p>
          <a:p>
            <a:endParaRPr lang="pt-BR" sz="2200" dirty="0"/>
          </a:p>
        </p:txBody>
      </p:sp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0206D96E-FB9E-3947-CFC2-60BC20D35E2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060257" y="225683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6;g126bfc48d10_0_4">
            <a:extLst>
              <a:ext uri="{FF2B5EF4-FFF2-40B4-BE49-F238E27FC236}">
                <a16:creationId xmlns:a16="http://schemas.microsoft.com/office/drawing/2014/main" id="{49C736D7-4C4B-A6B3-3206-AD85117DB2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93495" y="100011"/>
            <a:ext cx="766762" cy="844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95956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67B68D6-6499-2E74-FA99-9B4E9F4C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t-BR" sz="4000" b="1" u="sng">
                <a:solidFill>
                  <a:schemeClr val="bg1"/>
                </a:solidFill>
              </a:rPr>
              <a:t>MOTIVOS DA APRESENTAÇÃO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7B41025-F6E3-5A93-EB0B-A90FA670C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0525" y="2161506"/>
            <a:ext cx="9199762" cy="4553878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pt-BR" sz="32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Relatar uma forma rara de tuberculose em paciente imunocompetente, que a </a:t>
            </a:r>
            <a:r>
              <a:rPr lang="pt-BR" sz="3200" b="1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queixa </a:t>
            </a:r>
            <a:r>
              <a:rPr lang="pt-BR" sz="3200" b="1" dirty="0">
                <a:latin typeface="Montserrat" pitchFamily="2" charset="77"/>
                <a:cs typeface="Calibri" panose="020F0502020204030204" pitchFamily="34" charset="0"/>
              </a:rPr>
              <a:t>inicial foi </a:t>
            </a:r>
            <a:r>
              <a:rPr lang="pt-BR" sz="3200" b="1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ungueal </a:t>
            </a:r>
            <a:r>
              <a:rPr lang="pt-BR" sz="32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e possibilitou o diagnóstico de tuberculose disseminada.</a:t>
            </a:r>
          </a:p>
          <a:p>
            <a:pPr algn="just">
              <a:buFont typeface="Wingdings" pitchFamily="2" charset="2"/>
              <a:buChar char="Ø"/>
            </a:pPr>
            <a:endParaRPr lang="pt-BR" sz="3200" b="0" i="0" u="none" strike="noStrike" dirty="0">
              <a:effectLst/>
              <a:latin typeface="Montserrat" pitchFamily="2" charset="77"/>
              <a:cs typeface="Calibri" panose="020F0502020204030204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pt-BR" sz="32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Alertar </a:t>
            </a:r>
            <a:r>
              <a:rPr lang="pt-BR" sz="3200" dirty="0">
                <a:latin typeface="Montserrat" pitchFamily="2" charset="77"/>
                <a:cs typeface="Calibri" panose="020F0502020204030204" pitchFamily="34" charset="0"/>
              </a:rPr>
              <a:t>sobre as</a:t>
            </a:r>
            <a:r>
              <a:rPr lang="pt-BR" sz="3200" b="0" i="0" u="none" strike="noStrike" dirty="0">
                <a:effectLst/>
                <a:latin typeface="Montserrat" pitchFamily="2" charset="77"/>
                <a:cs typeface="Calibri" panose="020F0502020204030204" pitchFamily="34" charset="0"/>
              </a:rPr>
              <a:t> múltiplas manifestações clínicas da tuberculose cutânea, que podem levar ao atraso do diagnóstico</a:t>
            </a:r>
            <a:r>
              <a:rPr lang="pt-BR" sz="3200" dirty="0">
                <a:latin typeface="Montserrat" pitchFamily="2" charset="77"/>
                <a:cs typeface="Calibri" panose="020F0502020204030204" pitchFamily="34" charset="0"/>
              </a:rPr>
              <a:t>.</a:t>
            </a:r>
            <a:br>
              <a:rPr lang="pt-BR" sz="3200" dirty="0">
                <a:latin typeface="Montserrat" pitchFamily="2" charset="77"/>
              </a:rPr>
            </a:br>
            <a:endParaRPr lang="pt-BR" sz="3200" dirty="0">
              <a:latin typeface="Montserrat" pitchFamily="2" charset="77"/>
              <a:cs typeface="Calibri" panose="020F0502020204030204" pitchFamily="34" charset="0"/>
            </a:endParaRPr>
          </a:p>
        </p:txBody>
      </p:sp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54020970-7F2A-22CE-6654-B51C66E94A2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6;g126bfc48d10_0_4">
            <a:extLst>
              <a:ext uri="{FF2B5EF4-FFF2-40B4-BE49-F238E27FC236}">
                <a16:creationId xmlns:a16="http://schemas.microsoft.com/office/drawing/2014/main" id="{79579B12-777B-DA27-E04D-622B28548A9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42616"/>
            <a:ext cx="766762" cy="844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79026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8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63240F-2AD9-0FF7-5A9F-10709C5EF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pt-BR" sz="4000" b="1" u="sng">
                <a:solidFill>
                  <a:schemeClr val="bg1"/>
                </a:solidFill>
              </a:rPr>
              <a:t>AGRADECIMENTOS ESPECIAIS </a:t>
            </a:r>
          </a:p>
        </p:txBody>
      </p:sp>
      <p:sp>
        <p:nvSpPr>
          <p:cNvPr id="26" name="Rectangle 20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C7129C1-A162-B457-5DE2-CEAA454ED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pt-BR" sz="2400" dirty="0">
                <a:latin typeface="Montserrat" pitchFamily="2" charset="77"/>
              </a:rPr>
              <a:t>Daniel Lago Obadia</a:t>
            </a:r>
          </a:p>
          <a:p>
            <a:r>
              <a:rPr lang="pt-BR" sz="2400" dirty="0">
                <a:latin typeface="Montserrat" pitchFamily="2" charset="77"/>
              </a:rPr>
              <a:t>Maria de Fátima </a:t>
            </a:r>
            <a:r>
              <a:rPr lang="pt-BR" sz="2400" dirty="0" err="1">
                <a:latin typeface="Montserrat" pitchFamily="2" charset="77"/>
              </a:rPr>
              <a:t>Scotellaro</a:t>
            </a:r>
            <a:r>
              <a:rPr lang="pt-BR" sz="2400" dirty="0">
                <a:latin typeface="Montserrat" pitchFamily="2" charset="77"/>
              </a:rPr>
              <a:t> </a:t>
            </a:r>
          </a:p>
          <a:p>
            <a:r>
              <a:rPr lang="pt-BR" sz="2400" dirty="0">
                <a:latin typeface="Montserrat" pitchFamily="2" charset="77"/>
              </a:rPr>
              <a:t>Mário Chaves</a:t>
            </a:r>
          </a:p>
          <a:p>
            <a:r>
              <a:rPr lang="pt-BR" sz="2400" dirty="0">
                <a:latin typeface="Montserrat" pitchFamily="2" charset="77"/>
              </a:rPr>
              <a:t>Jéssica </a:t>
            </a:r>
            <a:r>
              <a:rPr lang="pt-BR" sz="2400" dirty="0" err="1">
                <a:latin typeface="Montserrat" pitchFamily="2" charset="77"/>
              </a:rPr>
              <a:t>Baka</a:t>
            </a:r>
            <a:r>
              <a:rPr lang="pt-BR" sz="2400" dirty="0">
                <a:latin typeface="Montserrat" pitchFamily="2" charset="77"/>
              </a:rPr>
              <a:t> </a:t>
            </a:r>
          </a:p>
          <a:p>
            <a:r>
              <a:rPr lang="pt-BR" sz="2400" dirty="0" err="1">
                <a:latin typeface="Montserrat" pitchFamily="2" charset="77"/>
              </a:rPr>
              <a:t>Luisa</a:t>
            </a:r>
            <a:r>
              <a:rPr lang="pt-BR" sz="2400" dirty="0">
                <a:latin typeface="Montserrat" pitchFamily="2" charset="77"/>
              </a:rPr>
              <a:t> Alves Silva</a:t>
            </a:r>
          </a:p>
          <a:p>
            <a:r>
              <a:rPr lang="pt-BR" sz="2400" dirty="0">
                <a:latin typeface="Montserrat" pitchFamily="2" charset="77"/>
              </a:rPr>
              <a:t>Marianna Pires </a:t>
            </a:r>
          </a:p>
          <a:p>
            <a:endParaRPr lang="pt-BR" sz="2400" dirty="0">
              <a:latin typeface="Montserrat" pitchFamily="2" charset="77"/>
            </a:endParaRPr>
          </a:p>
        </p:txBody>
      </p:sp>
      <p:pic>
        <p:nvPicPr>
          <p:cNvPr id="4" name="Google Shape;97;g126bfc48d10_0_4">
            <a:extLst>
              <a:ext uri="{FF2B5EF4-FFF2-40B4-BE49-F238E27FC236}">
                <a16:creationId xmlns:a16="http://schemas.microsoft.com/office/drawing/2014/main" id="{5F25571E-9610-0BA8-8A33-F9FD4B3D7CA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96;g126bfc48d10_0_4">
            <a:extLst>
              <a:ext uri="{FF2B5EF4-FFF2-40B4-BE49-F238E27FC236}">
                <a16:creationId xmlns:a16="http://schemas.microsoft.com/office/drawing/2014/main" id="{FD402571-54B7-A610-9014-32B7250D708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96513" y="142616"/>
            <a:ext cx="766762" cy="844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5665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49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261224" y="4577975"/>
            <a:ext cx="7539349" cy="1899827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F35884-1C42-D02A-1763-AD93AE9E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468" y="4741948"/>
            <a:ext cx="6829520" cy="86203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</a:pPr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OBRIGADA!</a:t>
            </a:r>
          </a:p>
        </p:txBody>
      </p:sp>
      <p:pic>
        <p:nvPicPr>
          <p:cNvPr id="14" name="Imagem 13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FEEE87C4-CB6B-5CFA-8298-BB59E87817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800" r="1" b="6609"/>
          <a:stretch/>
        </p:blipFill>
        <p:spPr>
          <a:xfrm>
            <a:off x="317636" y="321734"/>
            <a:ext cx="3797570" cy="2010551"/>
          </a:xfrm>
          <a:prstGeom prst="rect">
            <a:avLst/>
          </a:prstGeom>
        </p:spPr>
      </p:pic>
      <p:pic>
        <p:nvPicPr>
          <p:cNvPr id="6" name="Google Shape;326;g146d94f9bab_0_6" descr="Grupo de pessoas posando para foto&#10;&#10;Descrição gerada automaticamente">
            <a:extLst>
              <a:ext uri="{FF2B5EF4-FFF2-40B4-BE49-F238E27FC236}">
                <a16:creationId xmlns:a16="http://schemas.microsoft.com/office/drawing/2014/main" id="{029EDAD6-FC5C-0526-5979-81638CFF1336}"/>
              </a:ext>
            </a:extLst>
          </p:cNvPr>
          <p:cNvPicPr preferRelativeResize="0"/>
          <p:nvPr/>
        </p:nvPicPr>
        <p:blipFill rotWithShape="1">
          <a:blip r:embed="rId3"/>
          <a:srcRect t="15159" r="1" b="9300"/>
          <a:stretch/>
        </p:blipFill>
        <p:spPr>
          <a:xfrm>
            <a:off x="317634" y="2422097"/>
            <a:ext cx="3794760" cy="2013804"/>
          </a:xfrm>
          <a:prstGeom prst="rect">
            <a:avLst/>
          </a:prstGeom>
          <a:noFill/>
        </p:spPr>
      </p:pic>
      <p:pic>
        <p:nvPicPr>
          <p:cNvPr id="18" name="Imagem 17" descr="Foto editada de grupo de pessoas posando para foto&#10;&#10;Descrição gerada automaticamente">
            <a:extLst>
              <a:ext uri="{FF2B5EF4-FFF2-40B4-BE49-F238E27FC236}">
                <a16:creationId xmlns:a16="http://schemas.microsoft.com/office/drawing/2014/main" id="{0AD78B3D-37AF-4126-1268-9164511E1C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14" r="5029" b="3"/>
          <a:stretch/>
        </p:blipFill>
        <p:spPr>
          <a:xfrm>
            <a:off x="4202549" y="321732"/>
            <a:ext cx="3793472" cy="4111323"/>
          </a:xfrm>
          <a:prstGeom prst="rect">
            <a:avLst/>
          </a:prstGeom>
        </p:spPr>
      </p:pic>
      <p:pic>
        <p:nvPicPr>
          <p:cNvPr id="10" name="Imagem 9" descr="Uma imagem contendo pessoa, no interior, mulher, homem&#10;&#10;Descrição gerada automaticamente">
            <a:extLst>
              <a:ext uri="{FF2B5EF4-FFF2-40B4-BE49-F238E27FC236}">
                <a16:creationId xmlns:a16="http://schemas.microsoft.com/office/drawing/2014/main" id="{2E4DDB3C-2296-0BC4-8107-AB04B1BBEB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28" b="-3"/>
          <a:stretch/>
        </p:blipFill>
        <p:spPr>
          <a:xfrm>
            <a:off x="8086176" y="321733"/>
            <a:ext cx="3797984" cy="4111321"/>
          </a:xfrm>
          <a:prstGeom prst="rect">
            <a:avLst/>
          </a:prstGeom>
        </p:spPr>
      </p:pic>
      <p:pic>
        <p:nvPicPr>
          <p:cNvPr id="12" name="Imagem 11" descr="Pessoas sentadas no chão&#10;&#10;Descrição gerada automaticamente">
            <a:extLst>
              <a:ext uri="{FF2B5EF4-FFF2-40B4-BE49-F238E27FC236}">
                <a16:creationId xmlns:a16="http://schemas.microsoft.com/office/drawing/2014/main" id="{FFA75552-269D-2A60-CC6B-C4481DD789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0864" r="1" b="18494"/>
          <a:stretch/>
        </p:blipFill>
        <p:spPr>
          <a:xfrm>
            <a:off x="317634" y="4525715"/>
            <a:ext cx="3794760" cy="2010551"/>
          </a:xfrm>
          <a:prstGeom prst="rect">
            <a:avLst/>
          </a:prstGeom>
        </p:spPr>
      </p:pic>
      <p:cxnSp>
        <p:nvCxnSpPr>
          <p:cNvPr id="55" name="Straight Connector 51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19934" y="5694097"/>
            <a:ext cx="5486400" cy="0"/>
          </a:xfrm>
          <a:prstGeom prst="line">
            <a:avLst/>
          </a:prstGeom>
          <a:ln w="1587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oogle Shape;97;g126bfc48d10_0_4" descr="Logotipo, nome da empresa&#10;&#10;Descrição gerada automaticamente">
            <a:extLst>
              <a:ext uri="{FF2B5EF4-FFF2-40B4-BE49-F238E27FC236}">
                <a16:creationId xmlns:a16="http://schemas.microsoft.com/office/drawing/2014/main" id="{4F146955-1B31-7184-F15B-073D88A30210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963275" y="268288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96;g126bfc48d10_0_4" descr="Logotipo&#10;&#10;Descrição gerada automaticamente">
            <a:extLst>
              <a:ext uri="{FF2B5EF4-FFF2-40B4-BE49-F238E27FC236}">
                <a16:creationId xmlns:a16="http://schemas.microsoft.com/office/drawing/2014/main" id="{5B4D7A1C-A78F-C293-2C07-DBD9386D7EDD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002762" y="142637"/>
            <a:ext cx="766762" cy="8445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418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" contrast="-3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97;g126bfc48d10_0_4">
            <a:extLst>
              <a:ext uri="{FF2B5EF4-FFF2-40B4-BE49-F238E27FC236}">
                <a16:creationId xmlns:a16="http://schemas.microsoft.com/office/drawing/2014/main" id="{41B4A229-6F9C-21C6-D9DC-34794144B764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79957" y="342112"/>
            <a:ext cx="1000127" cy="593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96;g126bfc48d10_0_4">
            <a:extLst>
              <a:ext uri="{FF2B5EF4-FFF2-40B4-BE49-F238E27FC236}">
                <a16:creationId xmlns:a16="http://schemas.microsoft.com/office/drawing/2014/main" id="{967DBB5C-85AA-3536-FBC8-BFE3B1907AE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787" y="90770"/>
            <a:ext cx="766762" cy="84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m 10" descr="Mão de pessoa&#10;&#10;Descrição gerada automaticamente com confiança média">
            <a:extLst>
              <a:ext uri="{FF2B5EF4-FFF2-40B4-BE49-F238E27FC236}">
                <a16:creationId xmlns:a16="http://schemas.microsoft.com/office/drawing/2014/main" id="{F4EBD8FC-1DB4-7025-1D55-88099BF21E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7628" y="342112"/>
            <a:ext cx="5072329" cy="6244601"/>
          </a:xfrm>
          <a:prstGeom prst="rect">
            <a:avLst/>
          </a:prstGeom>
        </p:spPr>
      </p:pic>
      <p:pic>
        <p:nvPicPr>
          <p:cNvPr id="17" name="Imagem 16" descr="Uma imagem contendo pessoa, no interior, comida, mesa&#10;&#10;Descrição gerada automaticamente">
            <a:extLst>
              <a:ext uri="{FF2B5EF4-FFF2-40B4-BE49-F238E27FC236}">
                <a16:creationId xmlns:a16="http://schemas.microsoft.com/office/drawing/2014/main" id="{5C1B7FC2-0CE0-C8FE-D8DF-D227F66F41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218" y="306699"/>
            <a:ext cx="4798483" cy="6244601"/>
          </a:xfrm>
          <a:prstGeom prst="rect">
            <a:avLst/>
          </a:prstGeom>
        </p:spPr>
      </p:pic>
      <p:pic>
        <p:nvPicPr>
          <p:cNvPr id="18" name="Google Shape;278;g14659629c76_0_1">
            <a:extLst>
              <a:ext uri="{FF2B5EF4-FFF2-40B4-BE49-F238E27FC236}">
                <a16:creationId xmlns:a16="http://schemas.microsoft.com/office/drawing/2014/main" id="{2324F472-6EF1-284A-A09C-ACD607272D3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71059" y="4329558"/>
            <a:ext cx="698705" cy="61958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5F84C79D-ED83-9B81-05E7-A6AF1E59790F}"/>
              </a:ext>
            </a:extLst>
          </p:cNvPr>
          <p:cNvSpPr txBox="1"/>
          <p:nvPr/>
        </p:nvSpPr>
        <p:spPr>
          <a:xfrm>
            <a:off x="9443271" y="638715"/>
            <a:ext cx="10118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/>
              <a:t>90 dias</a:t>
            </a:r>
          </a:p>
        </p:txBody>
      </p:sp>
    </p:spTree>
    <p:extLst>
      <p:ext uri="{BB962C8B-B14F-4D97-AF65-F5344CB8AC3E}">
        <p14:creationId xmlns:p14="http://schemas.microsoft.com/office/powerpoint/2010/main" val="25780204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10774</TotalTime>
  <Words>952</Words>
  <Application>Microsoft Office PowerPoint</Application>
  <PresentationFormat>Widescreen</PresentationFormat>
  <Paragraphs>139</Paragraphs>
  <Slides>23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1" baseType="lpstr">
      <vt:lpstr>Arial</vt:lpstr>
      <vt:lpstr>Calibri</vt:lpstr>
      <vt:lpstr>Montserrat</vt:lpstr>
      <vt:lpstr>NexusSansPro</vt:lpstr>
      <vt:lpstr>Nunito</vt:lpstr>
      <vt:lpstr>Tw Cen MT</vt:lpstr>
      <vt:lpstr>Wingdings</vt:lpstr>
      <vt:lpstr>Tema do Office</vt:lpstr>
      <vt:lpstr>Apresentação do PowerPoint</vt:lpstr>
      <vt:lpstr>Apresentação do PowerPoint</vt:lpstr>
      <vt:lpstr>CASO CLÍNICO </vt:lpstr>
      <vt:lpstr>Apresentação do PowerPoint</vt:lpstr>
      <vt:lpstr>Apresentação do PowerPoint</vt:lpstr>
      <vt:lpstr>HIPÓTESES DIAGNÓSTICAS </vt:lpstr>
      <vt:lpstr> EXAMES COMPLEMENTARES</vt:lpstr>
      <vt:lpstr>  EXAME HISTOPATOLÓGICO </vt:lpstr>
      <vt:lpstr>Apresentação do PowerPoint</vt:lpstr>
      <vt:lpstr>Apresentação do PowerPoint</vt:lpstr>
      <vt:lpstr>TUBERCULOSE DISSEMINADA </vt:lpstr>
      <vt:lpstr>TUBERCULOSE CUTÂNEA </vt:lpstr>
      <vt:lpstr>MANIFESTAÇÕES CLÍNICAS</vt:lpstr>
      <vt:lpstr>DIAGNÓSTICO</vt:lpstr>
      <vt:lpstr>TRATAMENTO TB CUTÂNEA </vt:lpstr>
      <vt:lpstr>TRATAMENTO TB CUTÂNEA </vt:lpstr>
      <vt:lpstr>TRATAMENTO TB CUTÂNEA </vt:lpstr>
      <vt:lpstr>Apresentação do PowerPoint</vt:lpstr>
      <vt:lpstr>AINDA SOBRE O CASO CLÍNICO...</vt:lpstr>
      <vt:lpstr>MOTIVOS DA APRESENTAÇÃO</vt:lpstr>
      <vt:lpstr>AGRADECIMENTOS ESPECIAIS </vt:lpstr>
      <vt:lpstr>OBRIGADA!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Ana L A Silva</dc:creator>
  <cp:lastModifiedBy>SBDRJ SBDRJ</cp:lastModifiedBy>
  <cp:revision>5</cp:revision>
  <dcterms:created xsi:type="dcterms:W3CDTF">2020-10-22T00:17:53Z</dcterms:created>
  <dcterms:modified xsi:type="dcterms:W3CDTF">2022-09-26T16:37:46Z</dcterms:modified>
</cp:coreProperties>
</file>