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2_F77AE712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8" r:id="rId2"/>
    <p:sldId id="259" r:id="rId3"/>
    <p:sldId id="275" r:id="rId4"/>
    <p:sldId id="276" r:id="rId5"/>
    <p:sldId id="261" r:id="rId6"/>
    <p:sldId id="282" r:id="rId7"/>
    <p:sldId id="279" r:id="rId8"/>
    <p:sldId id="264" r:id="rId9"/>
    <p:sldId id="268" r:id="rId10"/>
    <p:sldId id="269" r:id="rId11"/>
    <p:sldId id="270" r:id="rId12"/>
    <p:sldId id="300" r:id="rId13"/>
    <p:sldId id="301" r:id="rId14"/>
    <p:sldId id="302" r:id="rId15"/>
    <p:sldId id="304" r:id="rId16"/>
    <p:sldId id="272" r:id="rId17"/>
    <p:sldId id="290" r:id="rId18"/>
    <p:sldId id="299" r:id="rId19"/>
    <p:sldId id="297" r:id="rId20"/>
    <p:sldId id="298" r:id="rId21"/>
    <p:sldId id="291" r:id="rId22"/>
    <p:sldId id="265" r:id="rId23"/>
    <p:sldId id="266" r:id="rId24"/>
    <p:sldId id="292" r:id="rId25"/>
    <p:sldId id="293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6B3725-2AE3-CE12-44B3-00631B326BE4}" name="Daniel Obadia" initials="DO" userId="2c7c4c6b46212f9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A9"/>
    <a:srgbClr val="D09946"/>
    <a:srgbClr val="FFD56F"/>
    <a:srgbClr val="EBB517"/>
    <a:srgbClr val="FBD292"/>
    <a:srgbClr val="D4A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942628-4D1C-43ED-B0D9-B363D94F20E4}" v="927" dt="2022-09-26T21:34:22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0495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modernComment_102_F77AE71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F4F3AAF-FED4-4744-A7AA-6F387EC0A7D5}" authorId="{846B3725-2AE3-CE12-44B3-00631B326BE4}" created="2022-09-26T21:19:21.47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52026898" sldId="258"/>
      <ac:picMk id="7" creationId="{50F9AAC3-5759-2E46-84F4-F69B0E19F80D}"/>
    </ac:deMkLst>
    <p188:txBody>
      <a:bodyPr/>
      <a:lstStyle/>
      <a:p>
        <a:r>
          <a:rPr lang="pt-BR"/>
          <a:t>Spitzoide é sem acento no Ó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F1CB2F-970E-C048-8C88-B52C4E270D4B}" type="doc">
      <dgm:prSet loTypeId="urn:microsoft.com/office/officeart/2005/8/layout/default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55C25E1C-A31D-4F47-BC54-2A6A94E151F3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pt-BR" sz="3600" b="0" dirty="0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Nevo de </a:t>
          </a:r>
          <a:r>
            <a:rPr lang="pt-BR" sz="3600" b="0" dirty="0" err="1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Spitz</a:t>
          </a:r>
          <a:endParaRPr lang="pt-BR" sz="3600" b="0" dirty="0">
            <a:solidFill>
              <a:schemeClr val="tx1"/>
            </a:solidFill>
            <a:latin typeface="Berlin Sans FB" panose="020E0602020502020306" pitchFamily="34" charset="77"/>
            <a:ea typeface="Xingkai TC Light" panose="02010600040101010101" pitchFamily="2" charset="-120"/>
          </a:endParaRPr>
        </a:p>
      </dgm:t>
    </dgm:pt>
    <dgm:pt modelId="{F7E62288-6D8A-9246-B6BB-6DF278794989}" type="parTrans" cxnId="{99065EBB-AA32-1042-AA41-43DC4B18DD76}">
      <dgm:prSet/>
      <dgm:spPr/>
      <dgm:t>
        <a:bodyPr/>
        <a:lstStyle/>
        <a:p>
          <a:endParaRPr lang="pt-BR"/>
        </a:p>
      </dgm:t>
    </dgm:pt>
    <dgm:pt modelId="{BC0519C2-F18F-C049-AB6A-1DED97423950}" type="sibTrans" cxnId="{99065EBB-AA32-1042-AA41-43DC4B18DD76}">
      <dgm:prSet/>
      <dgm:spPr/>
      <dgm:t>
        <a:bodyPr/>
        <a:lstStyle/>
        <a:p>
          <a:endParaRPr lang="pt-BR"/>
        </a:p>
      </dgm:t>
    </dgm:pt>
    <dgm:pt modelId="{9188B351-D47F-1B48-AE7C-76CCD5C75364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pt-BR" sz="3600" b="0" dirty="0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Melanoma </a:t>
          </a:r>
          <a:r>
            <a:rPr lang="pt-BR" sz="3600" b="0" dirty="0" err="1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Spitzoide</a:t>
          </a:r>
          <a:endParaRPr lang="pt-BR" sz="3600" b="0" dirty="0">
            <a:solidFill>
              <a:schemeClr val="tx1"/>
            </a:solidFill>
            <a:latin typeface="Berlin Sans FB" panose="020E0602020502020306" pitchFamily="34" charset="77"/>
            <a:ea typeface="Xingkai TC Light" panose="02010600040101010101" pitchFamily="2" charset="-120"/>
          </a:endParaRPr>
        </a:p>
      </dgm:t>
    </dgm:pt>
    <dgm:pt modelId="{1D88DE71-7E77-2443-9D6B-DCB44A77794E}" type="parTrans" cxnId="{618A5C2C-A38E-9845-8F1C-00D67A49C4AB}">
      <dgm:prSet/>
      <dgm:spPr/>
      <dgm:t>
        <a:bodyPr/>
        <a:lstStyle/>
        <a:p>
          <a:endParaRPr lang="pt-BR"/>
        </a:p>
      </dgm:t>
    </dgm:pt>
    <dgm:pt modelId="{2185FE1E-6140-CC42-81EC-16D46AB41845}" type="sibTrans" cxnId="{618A5C2C-A38E-9845-8F1C-00D67A49C4AB}">
      <dgm:prSet/>
      <dgm:spPr/>
      <dgm:t>
        <a:bodyPr/>
        <a:lstStyle/>
        <a:p>
          <a:endParaRPr lang="pt-BR"/>
        </a:p>
      </dgm:t>
    </dgm:pt>
    <dgm:pt modelId="{149E2C38-A7B7-7C41-AC49-91B10460AB8D}" type="pres">
      <dgm:prSet presAssocID="{2BF1CB2F-970E-C048-8C88-B52C4E270D4B}" presName="diagram" presStyleCnt="0">
        <dgm:presLayoutVars>
          <dgm:dir/>
          <dgm:resizeHandles val="exact"/>
        </dgm:presLayoutVars>
      </dgm:prSet>
      <dgm:spPr/>
    </dgm:pt>
    <dgm:pt modelId="{3E002090-E894-AB4B-9CA0-4E662A9C1644}" type="pres">
      <dgm:prSet presAssocID="{55C25E1C-A31D-4F47-BC54-2A6A94E151F3}" presName="node" presStyleLbl="node1" presStyleIdx="0" presStyleCnt="2">
        <dgm:presLayoutVars>
          <dgm:bulletEnabled val="1"/>
        </dgm:presLayoutVars>
      </dgm:prSet>
      <dgm:spPr/>
    </dgm:pt>
    <dgm:pt modelId="{3EAB2724-D86B-1E42-BEFD-784F05143F24}" type="pres">
      <dgm:prSet presAssocID="{BC0519C2-F18F-C049-AB6A-1DED97423950}" presName="sibTrans" presStyleCnt="0"/>
      <dgm:spPr/>
    </dgm:pt>
    <dgm:pt modelId="{1B3768B9-5DFD-1146-93B7-BFA178382E91}" type="pres">
      <dgm:prSet presAssocID="{9188B351-D47F-1B48-AE7C-76CCD5C75364}" presName="node" presStyleLbl="node1" presStyleIdx="1" presStyleCnt="2">
        <dgm:presLayoutVars>
          <dgm:bulletEnabled val="1"/>
        </dgm:presLayoutVars>
      </dgm:prSet>
      <dgm:spPr/>
    </dgm:pt>
  </dgm:ptLst>
  <dgm:cxnLst>
    <dgm:cxn modelId="{618A5C2C-A38E-9845-8F1C-00D67A49C4AB}" srcId="{2BF1CB2F-970E-C048-8C88-B52C4E270D4B}" destId="{9188B351-D47F-1B48-AE7C-76CCD5C75364}" srcOrd="1" destOrd="0" parTransId="{1D88DE71-7E77-2443-9D6B-DCB44A77794E}" sibTransId="{2185FE1E-6140-CC42-81EC-16D46AB41845}"/>
    <dgm:cxn modelId="{C4FC5495-5CA9-4D4A-A195-F43D200B1B53}" type="presOf" srcId="{9188B351-D47F-1B48-AE7C-76CCD5C75364}" destId="{1B3768B9-5DFD-1146-93B7-BFA178382E91}" srcOrd="0" destOrd="0" presId="urn:microsoft.com/office/officeart/2005/8/layout/default"/>
    <dgm:cxn modelId="{13D1A9A5-0352-4244-BD1F-C4CE38D8A481}" type="presOf" srcId="{55C25E1C-A31D-4F47-BC54-2A6A94E151F3}" destId="{3E002090-E894-AB4B-9CA0-4E662A9C1644}" srcOrd="0" destOrd="0" presId="urn:microsoft.com/office/officeart/2005/8/layout/default"/>
    <dgm:cxn modelId="{99065EBB-AA32-1042-AA41-43DC4B18DD76}" srcId="{2BF1CB2F-970E-C048-8C88-B52C4E270D4B}" destId="{55C25E1C-A31D-4F47-BC54-2A6A94E151F3}" srcOrd="0" destOrd="0" parTransId="{F7E62288-6D8A-9246-B6BB-6DF278794989}" sibTransId="{BC0519C2-F18F-C049-AB6A-1DED97423950}"/>
    <dgm:cxn modelId="{5A2031F2-C25F-4144-A32B-559607CCBBF9}" type="presOf" srcId="{2BF1CB2F-970E-C048-8C88-B52C4E270D4B}" destId="{149E2C38-A7B7-7C41-AC49-91B10460AB8D}" srcOrd="0" destOrd="0" presId="urn:microsoft.com/office/officeart/2005/8/layout/default"/>
    <dgm:cxn modelId="{78B6AD55-F881-F34A-BDE1-0F2319EDF343}" type="presParOf" srcId="{149E2C38-A7B7-7C41-AC49-91B10460AB8D}" destId="{3E002090-E894-AB4B-9CA0-4E662A9C1644}" srcOrd="0" destOrd="0" presId="urn:microsoft.com/office/officeart/2005/8/layout/default"/>
    <dgm:cxn modelId="{47B6AFCA-D6EC-2C4A-8404-A2FD5C59A689}" type="presParOf" srcId="{149E2C38-A7B7-7C41-AC49-91B10460AB8D}" destId="{3EAB2724-D86B-1E42-BEFD-784F05143F24}" srcOrd="1" destOrd="0" presId="urn:microsoft.com/office/officeart/2005/8/layout/default"/>
    <dgm:cxn modelId="{23A92E2E-76CB-4F4E-BA31-D98539F13180}" type="presParOf" srcId="{149E2C38-A7B7-7C41-AC49-91B10460AB8D}" destId="{1B3768B9-5DFD-1146-93B7-BFA178382E9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39F4C6-2E69-AB47-9E86-D36A9D60DF77}" type="doc">
      <dgm:prSet loTypeId="urn:microsoft.com/office/officeart/2005/8/layout/hChevron3" loCatId="" qsTypeId="urn:microsoft.com/office/officeart/2005/8/quickstyle/simple4" qsCatId="simple" csTypeId="urn:microsoft.com/office/officeart/2005/8/colors/accent4_3" csCatId="accent4" phldr="1"/>
      <dgm:spPr/>
    </dgm:pt>
    <dgm:pt modelId="{2D74966B-6E55-3745-9C3F-D9FB9C06ACFB}">
      <dgm:prSet phldrT="[Texto]" custT="1"/>
      <dgm:spPr/>
      <dgm:t>
        <a:bodyPr/>
        <a:lstStyle/>
        <a:p>
          <a:r>
            <a:rPr lang="pt-BR" sz="3200" b="0" dirty="0">
              <a:solidFill>
                <a:schemeClr val="tx1"/>
              </a:solidFill>
              <a:latin typeface="Berlin Sans FB" panose="020E0602020502020306" pitchFamily="34" charset="77"/>
            </a:rPr>
            <a:t>Nevo de </a:t>
          </a:r>
          <a:r>
            <a:rPr lang="pt-BR" sz="3200" b="0" dirty="0" err="1">
              <a:solidFill>
                <a:schemeClr val="tx1"/>
              </a:solidFill>
              <a:latin typeface="Berlin Sans FB" panose="020E0602020502020306" pitchFamily="34" charset="77"/>
            </a:rPr>
            <a:t>Spitz</a:t>
          </a:r>
          <a:endParaRPr lang="pt-BR" sz="3200" b="0" dirty="0">
            <a:solidFill>
              <a:schemeClr val="tx1"/>
            </a:solidFill>
            <a:latin typeface="Berlin Sans FB" panose="020E0602020502020306" pitchFamily="34" charset="77"/>
          </a:endParaRPr>
        </a:p>
      </dgm:t>
    </dgm:pt>
    <dgm:pt modelId="{27CFFFE7-A2EA-E84B-BE3B-205B7636ACAB}" type="parTrans" cxnId="{E21B106B-CB71-CE48-BF4C-5BEFB34EE75F}">
      <dgm:prSet/>
      <dgm:spPr/>
      <dgm:t>
        <a:bodyPr/>
        <a:lstStyle/>
        <a:p>
          <a:endParaRPr lang="pt-BR"/>
        </a:p>
      </dgm:t>
    </dgm:pt>
    <dgm:pt modelId="{92B751F9-F04C-7E4F-9890-8A9EA8B43E64}" type="sibTrans" cxnId="{E21B106B-CB71-CE48-BF4C-5BEFB34EE75F}">
      <dgm:prSet/>
      <dgm:spPr/>
      <dgm:t>
        <a:bodyPr/>
        <a:lstStyle/>
        <a:p>
          <a:endParaRPr lang="pt-BR"/>
        </a:p>
      </dgm:t>
    </dgm:pt>
    <dgm:pt modelId="{F32A107D-B9C8-FC4E-B898-F314DAC1FFE5}">
      <dgm:prSet phldrT="[Texto]" custT="1"/>
      <dgm:spPr/>
      <dgm:t>
        <a:bodyPr/>
        <a:lstStyle/>
        <a:p>
          <a:r>
            <a:rPr lang="pt-BR" sz="3200" b="0" dirty="0">
              <a:solidFill>
                <a:schemeClr val="tx1"/>
              </a:solidFill>
              <a:latin typeface="Berlin Sans FB" panose="020E0602020502020306" pitchFamily="34" charset="77"/>
            </a:rPr>
            <a:t>Tumor de </a:t>
          </a:r>
          <a:r>
            <a:rPr lang="pt-BR" sz="3200" b="0" dirty="0" err="1">
              <a:solidFill>
                <a:schemeClr val="tx1"/>
              </a:solidFill>
              <a:latin typeface="Berlin Sans FB" panose="020E0602020502020306" pitchFamily="34" charset="77"/>
            </a:rPr>
            <a:t>Spitz</a:t>
          </a:r>
          <a:r>
            <a:rPr lang="pt-BR" sz="3200" b="0" dirty="0">
              <a:solidFill>
                <a:schemeClr val="tx1"/>
              </a:solidFill>
              <a:latin typeface="Berlin Sans FB" panose="020E0602020502020306" pitchFamily="34" charset="77"/>
            </a:rPr>
            <a:t> Atípico</a:t>
          </a:r>
        </a:p>
      </dgm:t>
    </dgm:pt>
    <dgm:pt modelId="{03B07261-AE6B-5143-8E37-B074FFCC98CD}" type="parTrans" cxnId="{A3D9CD27-09DD-C348-B66E-C7ABBA48ED68}">
      <dgm:prSet/>
      <dgm:spPr/>
      <dgm:t>
        <a:bodyPr/>
        <a:lstStyle/>
        <a:p>
          <a:endParaRPr lang="pt-BR"/>
        </a:p>
      </dgm:t>
    </dgm:pt>
    <dgm:pt modelId="{04EAE28E-FB03-7946-871D-4D7CEFEEA388}" type="sibTrans" cxnId="{A3D9CD27-09DD-C348-B66E-C7ABBA48ED68}">
      <dgm:prSet/>
      <dgm:spPr/>
      <dgm:t>
        <a:bodyPr/>
        <a:lstStyle/>
        <a:p>
          <a:endParaRPr lang="pt-BR"/>
        </a:p>
      </dgm:t>
    </dgm:pt>
    <dgm:pt modelId="{23799020-04C0-C248-ABD9-CE007B71EAB4}">
      <dgm:prSet phldrT="[Texto]" custT="1"/>
      <dgm:spPr/>
      <dgm:t>
        <a:bodyPr/>
        <a:lstStyle/>
        <a:p>
          <a:r>
            <a:rPr lang="pt-BR" sz="3200" b="0" dirty="0">
              <a:solidFill>
                <a:schemeClr val="tx1"/>
              </a:solidFill>
              <a:latin typeface="Berlin Sans FB" panose="020E0602020502020306" pitchFamily="34" charset="77"/>
            </a:rPr>
            <a:t>Melanoma </a:t>
          </a:r>
          <a:r>
            <a:rPr lang="pt-BR" sz="3200" b="0" dirty="0" err="1">
              <a:solidFill>
                <a:schemeClr val="tx1"/>
              </a:solidFill>
              <a:latin typeface="Berlin Sans FB" panose="020E0602020502020306" pitchFamily="34" charset="77"/>
            </a:rPr>
            <a:t>Spitzóide</a:t>
          </a:r>
          <a:endParaRPr lang="pt-BR" sz="3200" b="0" dirty="0">
            <a:solidFill>
              <a:schemeClr val="tx1"/>
            </a:solidFill>
            <a:latin typeface="Berlin Sans FB" panose="020E0602020502020306" pitchFamily="34" charset="77"/>
          </a:endParaRPr>
        </a:p>
      </dgm:t>
    </dgm:pt>
    <dgm:pt modelId="{7B30B19C-1E83-AB47-A437-6719A0B4582C}" type="parTrans" cxnId="{523CBBAD-3062-6744-906A-F9A701418355}">
      <dgm:prSet/>
      <dgm:spPr/>
      <dgm:t>
        <a:bodyPr/>
        <a:lstStyle/>
        <a:p>
          <a:endParaRPr lang="pt-BR"/>
        </a:p>
      </dgm:t>
    </dgm:pt>
    <dgm:pt modelId="{E4BC84F9-7BCC-1542-A39C-35FFE9A034FC}" type="sibTrans" cxnId="{523CBBAD-3062-6744-906A-F9A701418355}">
      <dgm:prSet/>
      <dgm:spPr/>
      <dgm:t>
        <a:bodyPr/>
        <a:lstStyle/>
        <a:p>
          <a:endParaRPr lang="pt-BR"/>
        </a:p>
      </dgm:t>
    </dgm:pt>
    <dgm:pt modelId="{22EB0C8B-E0D4-9C42-92B1-8B996A65135F}" type="pres">
      <dgm:prSet presAssocID="{2339F4C6-2E69-AB47-9E86-D36A9D60DF77}" presName="Name0" presStyleCnt="0">
        <dgm:presLayoutVars>
          <dgm:dir/>
          <dgm:resizeHandles val="exact"/>
        </dgm:presLayoutVars>
      </dgm:prSet>
      <dgm:spPr/>
    </dgm:pt>
    <dgm:pt modelId="{52DD3114-1494-1A44-BA50-75925CD10EF7}" type="pres">
      <dgm:prSet presAssocID="{2D74966B-6E55-3745-9C3F-D9FB9C06ACFB}" presName="parTxOnly" presStyleLbl="node1" presStyleIdx="0" presStyleCnt="3" custScaleY="65558">
        <dgm:presLayoutVars>
          <dgm:bulletEnabled val="1"/>
        </dgm:presLayoutVars>
      </dgm:prSet>
      <dgm:spPr/>
    </dgm:pt>
    <dgm:pt modelId="{5810E379-0E7A-3743-A660-A7D738881C4E}" type="pres">
      <dgm:prSet presAssocID="{92B751F9-F04C-7E4F-9890-8A9EA8B43E64}" presName="parSpace" presStyleCnt="0"/>
      <dgm:spPr/>
    </dgm:pt>
    <dgm:pt modelId="{32394317-4B2B-C345-967A-FEA6FDAA332C}" type="pres">
      <dgm:prSet presAssocID="{F32A107D-B9C8-FC4E-B898-F314DAC1FFE5}" presName="parTxOnly" presStyleLbl="node1" presStyleIdx="1" presStyleCnt="3" custScaleY="65558">
        <dgm:presLayoutVars>
          <dgm:bulletEnabled val="1"/>
        </dgm:presLayoutVars>
      </dgm:prSet>
      <dgm:spPr/>
    </dgm:pt>
    <dgm:pt modelId="{4AAFC04C-3442-E54E-832B-A91DDFD07586}" type="pres">
      <dgm:prSet presAssocID="{04EAE28E-FB03-7946-871D-4D7CEFEEA388}" presName="parSpace" presStyleCnt="0"/>
      <dgm:spPr/>
    </dgm:pt>
    <dgm:pt modelId="{3C328AA4-DDF5-364E-AAB2-BFF77957545E}" type="pres">
      <dgm:prSet presAssocID="{23799020-04C0-C248-ABD9-CE007B71EAB4}" presName="parTxOnly" presStyleLbl="node1" presStyleIdx="2" presStyleCnt="3" custScaleY="65558">
        <dgm:presLayoutVars>
          <dgm:bulletEnabled val="1"/>
        </dgm:presLayoutVars>
      </dgm:prSet>
      <dgm:spPr/>
    </dgm:pt>
  </dgm:ptLst>
  <dgm:cxnLst>
    <dgm:cxn modelId="{A3D9CD27-09DD-C348-B66E-C7ABBA48ED68}" srcId="{2339F4C6-2E69-AB47-9E86-D36A9D60DF77}" destId="{F32A107D-B9C8-FC4E-B898-F314DAC1FFE5}" srcOrd="1" destOrd="0" parTransId="{03B07261-AE6B-5143-8E37-B074FFCC98CD}" sibTransId="{04EAE28E-FB03-7946-871D-4D7CEFEEA388}"/>
    <dgm:cxn modelId="{609E812E-BEA3-624D-9EBE-2CA08300A10C}" type="presOf" srcId="{F32A107D-B9C8-FC4E-B898-F314DAC1FFE5}" destId="{32394317-4B2B-C345-967A-FEA6FDAA332C}" srcOrd="0" destOrd="0" presId="urn:microsoft.com/office/officeart/2005/8/layout/hChevron3"/>
    <dgm:cxn modelId="{8EA24064-654E-D644-A561-71F06AEA0CC7}" type="presOf" srcId="{23799020-04C0-C248-ABD9-CE007B71EAB4}" destId="{3C328AA4-DDF5-364E-AAB2-BFF77957545E}" srcOrd="0" destOrd="0" presId="urn:microsoft.com/office/officeart/2005/8/layout/hChevron3"/>
    <dgm:cxn modelId="{E21B106B-CB71-CE48-BF4C-5BEFB34EE75F}" srcId="{2339F4C6-2E69-AB47-9E86-D36A9D60DF77}" destId="{2D74966B-6E55-3745-9C3F-D9FB9C06ACFB}" srcOrd="0" destOrd="0" parTransId="{27CFFFE7-A2EA-E84B-BE3B-205B7636ACAB}" sibTransId="{92B751F9-F04C-7E4F-9890-8A9EA8B43E64}"/>
    <dgm:cxn modelId="{15F37E57-A8A5-5346-AFA8-CC25DA646C95}" type="presOf" srcId="{2D74966B-6E55-3745-9C3F-D9FB9C06ACFB}" destId="{52DD3114-1494-1A44-BA50-75925CD10EF7}" srcOrd="0" destOrd="0" presId="urn:microsoft.com/office/officeart/2005/8/layout/hChevron3"/>
    <dgm:cxn modelId="{523CBBAD-3062-6744-906A-F9A701418355}" srcId="{2339F4C6-2E69-AB47-9E86-D36A9D60DF77}" destId="{23799020-04C0-C248-ABD9-CE007B71EAB4}" srcOrd="2" destOrd="0" parTransId="{7B30B19C-1E83-AB47-A437-6719A0B4582C}" sibTransId="{E4BC84F9-7BCC-1542-A39C-35FFE9A034FC}"/>
    <dgm:cxn modelId="{2A682CC1-E003-1346-91D6-9AEDEDB6BC37}" type="presOf" srcId="{2339F4C6-2E69-AB47-9E86-D36A9D60DF77}" destId="{22EB0C8B-E0D4-9C42-92B1-8B996A65135F}" srcOrd="0" destOrd="0" presId="urn:microsoft.com/office/officeart/2005/8/layout/hChevron3"/>
    <dgm:cxn modelId="{65571B53-07A4-CF41-8812-388762D13343}" type="presParOf" srcId="{22EB0C8B-E0D4-9C42-92B1-8B996A65135F}" destId="{52DD3114-1494-1A44-BA50-75925CD10EF7}" srcOrd="0" destOrd="0" presId="urn:microsoft.com/office/officeart/2005/8/layout/hChevron3"/>
    <dgm:cxn modelId="{474FD035-6B6C-904A-BF3D-C944F19B17C5}" type="presParOf" srcId="{22EB0C8B-E0D4-9C42-92B1-8B996A65135F}" destId="{5810E379-0E7A-3743-A660-A7D738881C4E}" srcOrd="1" destOrd="0" presId="urn:microsoft.com/office/officeart/2005/8/layout/hChevron3"/>
    <dgm:cxn modelId="{AE9C8689-E775-2149-96EC-53F7F019D4D6}" type="presParOf" srcId="{22EB0C8B-E0D4-9C42-92B1-8B996A65135F}" destId="{32394317-4B2B-C345-967A-FEA6FDAA332C}" srcOrd="2" destOrd="0" presId="urn:microsoft.com/office/officeart/2005/8/layout/hChevron3"/>
    <dgm:cxn modelId="{AAECE5A4-C747-7C46-ACFF-6E9BD81AD27C}" type="presParOf" srcId="{22EB0C8B-E0D4-9C42-92B1-8B996A65135F}" destId="{4AAFC04C-3442-E54E-832B-A91DDFD07586}" srcOrd="3" destOrd="0" presId="urn:microsoft.com/office/officeart/2005/8/layout/hChevron3"/>
    <dgm:cxn modelId="{9846D5A4-B44C-3746-B9EA-8AB5B07A9DE7}" type="presParOf" srcId="{22EB0C8B-E0D4-9C42-92B1-8B996A65135F}" destId="{3C328AA4-DDF5-364E-AAB2-BFF77957545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02090-E894-AB4B-9CA0-4E662A9C1644}">
      <dsp:nvSpPr>
        <dsp:cNvPr id="0" name=""/>
        <dsp:cNvSpPr/>
      </dsp:nvSpPr>
      <dsp:spPr>
        <a:xfrm>
          <a:off x="956" y="633005"/>
          <a:ext cx="3731981" cy="22391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Nevo de </a:t>
          </a:r>
          <a:r>
            <a:rPr lang="pt-BR" sz="3600" b="0" kern="1200" dirty="0" err="1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Spitz</a:t>
          </a:r>
          <a:endParaRPr lang="pt-BR" sz="3600" b="0" kern="1200" dirty="0">
            <a:solidFill>
              <a:schemeClr val="tx1"/>
            </a:solidFill>
            <a:latin typeface="Berlin Sans FB" panose="020E0602020502020306" pitchFamily="34" charset="77"/>
            <a:ea typeface="Xingkai TC Light" panose="02010600040101010101" pitchFamily="2" charset="-120"/>
          </a:endParaRPr>
        </a:p>
      </dsp:txBody>
      <dsp:txXfrm>
        <a:off x="956" y="633005"/>
        <a:ext cx="3731981" cy="2239188"/>
      </dsp:txXfrm>
    </dsp:sp>
    <dsp:sp modelId="{1B3768B9-5DFD-1146-93B7-BFA178382E91}">
      <dsp:nvSpPr>
        <dsp:cNvPr id="0" name=""/>
        <dsp:cNvSpPr/>
      </dsp:nvSpPr>
      <dsp:spPr>
        <a:xfrm>
          <a:off x="4106136" y="633005"/>
          <a:ext cx="3731981" cy="223918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Melanoma </a:t>
          </a:r>
          <a:r>
            <a:rPr lang="pt-BR" sz="3600" b="0" kern="1200" dirty="0" err="1">
              <a:solidFill>
                <a:schemeClr val="tx1"/>
              </a:solidFill>
              <a:latin typeface="Berlin Sans FB" panose="020E0602020502020306" pitchFamily="34" charset="77"/>
              <a:ea typeface="Xingkai TC Light" panose="02010600040101010101" pitchFamily="2" charset="-120"/>
            </a:rPr>
            <a:t>Spitzoide</a:t>
          </a:r>
          <a:endParaRPr lang="pt-BR" sz="3600" b="0" kern="1200" dirty="0">
            <a:solidFill>
              <a:schemeClr val="tx1"/>
            </a:solidFill>
            <a:latin typeface="Berlin Sans FB" panose="020E0602020502020306" pitchFamily="34" charset="77"/>
            <a:ea typeface="Xingkai TC Light" panose="02010600040101010101" pitchFamily="2" charset="-120"/>
          </a:endParaRPr>
        </a:p>
      </dsp:txBody>
      <dsp:txXfrm>
        <a:off x="4106136" y="633005"/>
        <a:ext cx="3731981" cy="2239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D3114-1494-1A44-BA50-75925CD10EF7}">
      <dsp:nvSpPr>
        <dsp:cNvPr id="0" name=""/>
        <dsp:cNvSpPr/>
      </dsp:nvSpPr>
      <dsp:spPr>
        <a:xfrm>
          <a:off x="4185" y="775800"/>
          <a:ext cx="3660241" cy="959832"/>
        </a:xfrm>
        <a:prstGeom prst="homePlat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0" kern="1200" dirty="0">
              <a:solidFill>
                <a:schemeClr val="tx1"/>
              </a:solidFill>
              <a:latin typeface="Berlin Sans FB" panose="020E0602020502020306" pitchFamily="34" charset="77"/>
            </a:rPr>
            <a:t>Nevo de </a:t>
          </a:r>
          <a:r>
            <a:rPr lang="pt-BR" sz="3200" b="0" kern="1200" dirty="0" err="1">
              <a:solidFill>
                <a:schemeClr val="tx1"/>
              </a:solidFill>
              <a:latin typeface="Berlin Sans FB" panose="020E0602020502020306" pitchFamily="34" charset="77"/>
            </a:rPr>
            <a:t>Spitz</a:t>
          </a:r>
          <a:endParaRPr lang="pt-BR" sz="3200" b="0" kern="1200" dirty="0">
            <a:solidFill>
              <a:schemeClr val="tx1"/>
            </a:solidFill>
            <a:latin typeface="Berlin Sans FB" panose="020E0602020502020306" pitchFamily="34" charset="77"/>
          </a:endParaRPr>
        </a:p>
      </dsp:txBody>
      <dsp:txXfrm>
        <a:off x="4185" y="775800"/>
        <a:ext cx="3420283" cy="959832"/>
      </dsp:txXfrm>
    </dsp:sp>
    <dsp:sp modelId="{32394317-4B2B-C345-967A-FEA6FDAA332C}">
      <dsp:nvSpPr>
        <dsp:cNvPr id="0" name=""/>
        <dsp:cNvSpPr/>
      </dsp:nvSpPr>
      <dsp:spPr>
        <a:xfrm>
          <a:off x="2932379" y="775800"/>
          <a:ext cx="3660241" cy="959832"/>
        </a:xfrm>
        <a:prstGeom prst="chevron">
          <a:avLst/>
        </a:prstGeom>
        <a:gradFill rotWithShape="0">
          <a:gsLst>
            <a:gs pos="0">
              <a:schemeClr val="accent4">
                <a:shade val="80000"/>
                <a:hueOff val="-256642"/>
                <a:satOff val="0"/>
                <a:lumOff val="169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256642"/>
                <a:satOff val="0"/>
                <a:lumOff val="169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256642"/>
                <a:satOff val="0"/>
                <a:lumOff val="169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0" kern="1200" dirty="0">
              <a:solidFill>
                <a:schemeClr val="tx1"/>
              </a:solidFill>
              <a:latin typeface="Berlin Sans FB" panose="020E0602020502020306" pitchFamily="34" charset="77"/>
            </a:rPr>
            <a:t>Tumor de </a:t>
          </a:r>
          <a:r>
            <a:rPr lang="pt-BR" sz="3200" b="0" kern="1200" dirty="0" err="1">
              <a:solidFill>
                <a:schemeClr val="tx1"/>
              </a:solidFill>
              <a:latin typeface="Berlin Sans FB" panose="020E0602020502020306" pitchFamily="34" charset="77"/>
            </a:rPr>
            <a:t>Spitz</a:t>
          </a:r>
          <a:r>
            <a:rPr lang="pt-BR" sz="3200" b="0" kern="1200" dirty="0">
              <a:solidFill>
                <a:schemeClr val="tx1"/>
              </a:solidFill>
              <a:latin typeface="Berlin Sans FB" panose="020E0602020502020306" pitchFamily="34" charset="77"/>
            </a:rPr>
            <a:t> Atípico</a:t>
          </a:r>
        </a:p>
      </dsp:txBody>
      <dsp:txXfrm>
        <a:off x="3412295" y="775800"/>
        <a:ext cx="2700409" cy="959832"/>
      </dsp:txXfrm>
    </dsp:sp>
    <dsp:sp modelId="{3C328AA4-DDF5-364E-AAB2-BFF77957545E}">
      <dsp:nvSpPr>
        <dsp:cNvPr id="0" name=""/>
        <dsp:cNvSpPr/>
      </dsp:nvSpPr>
      <dsp:spPr>
        <a:xfrm>
          <a:off x="5860572" y="775800"/>
          <a:ext cx="3660241" cy="959832"/>
        </a:xfrm>
        <a:prstGeom prst="chevron">
          <a:avLst/>
        </a:prstGeom>
        <a:gradFill rotWithShape="0">
          <a:gsLst>
            <a:gs pos="0">
              <a:schemeClr val="accent4">
                <a:shade val="80000"/>
                <a:hueOff val="-513283"/>
                <a:satOff val="0"/>
                <a:lumOff val="338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-513283"/>
                <a:satOff val="0"/>
                <a:lumOff val="338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-513283"/>
                <a:satOff val="0"/>
                <a:lumOff val="338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0" kern="1200" dirty="0">
              <a:solidFill>
                <a:schemeClr val="tx1"/>
              </a:solidFill>
              <a:latin typeface="Berlin Sans FB" panose="020E0602020502020306" pitchFamily="34" charset="77"/>
            </a:rPr>
            <a:t>Melanoma </a:t>
          </a:r>
          <a:r>
            <a:rPr lang="pt-BR" sz="3200" b="0" kern="1200" dirty="0" err="1">
              <a:solidFill>
                <a:schemeClr val="tx1"/>
              </a:solidFill>
              <a:latin typeface="Berlin Sans FB" panose="020E0602020502020306" pitchFamily="34" charset="77"/>
            </a:rPr>
            <a:t>Spitzóide</a:t>
          </a:r>
          <a:endParaRPr lang="pt-BR" sz="3200" b="0" kern="1200" dirty="0">
            <a:solidFill>
              <a:schemeClr val="tx1"/>
            </a:solidFill>
            <a:latin typeface="Berlin Sans FB" panose="020E0602020502020306" pitchFamily="34" charset="77"/>
          </a:endParaRPr>
        </a:p>
      </dsp:txBody>
      <dsp:txXfrm>
        <a:off x="6340488" y="775800"/>
        <a:ext cx="2700409" cy="959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1E210-F4EE-3F47-9039-DF40832D0470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4DF87-FF8F-754B-9A67-F7B8DBBFF8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6707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49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563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94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07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622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earlier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anecdotal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reports1,2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controversial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1948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Sophie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juvenile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melanoma,”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underlining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sumably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prognosis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series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fatal.3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Sophie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metastasizing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intuitively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simulating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melanoma).4 In 1989, Smith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workers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so-called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malignant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insufficient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malignancy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nodal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usually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dissemination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).5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apparently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contradic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Barnhill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metastasizing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tumor6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/tumor.7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date,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Ackerman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fellows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mela- noma),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abnormal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mistake,8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morphobiologic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spectrum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ranging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full-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blown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malignancy,9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intermediate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(peculiar)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criteria.10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extreme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quence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actually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intermediate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designated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)11: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implies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virtually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dichotomic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tumor versus melanoma.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article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new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dichotomic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Sophie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spectrum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extensively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investigated.1,2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‘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juvenile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mela- noma’,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understood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decades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incorrectly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melanomas mim-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naevus.3 </a:t>
            </a:r>
            <a:endParaRPr lang="pt-BR" dirty="0"/>
          </a:p>
          <a:p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 1990s,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out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malignant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criteria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nodal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described.4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new era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controversies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biology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neoplasms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characterized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attempting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intermediate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metasta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vus,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melanocytic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unknown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malignant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melanocytoma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).5–8 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controversies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terminology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continue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46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exhibit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peculiar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structures.9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pigmented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(Reed)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typified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starburst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globular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ter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usually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reticular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depigmentation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2), sendo altamente sugestivos de nevo de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must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mentioned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globular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asso-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reticular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depigmentation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cannot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it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display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globules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aspect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homogeneous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reticular,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multicomponent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homoge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neous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reticular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evolution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phases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starburst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cannot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frequently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multicomponent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regard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nonpigmented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tributed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dotted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vessels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hallmark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953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4. The four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starburst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(a); globular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reticular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depigmentation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dotted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vessels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inverse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flat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globular/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coiled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vessels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inverse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nodule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pt-BR" dirty="0">
              <a:effectLst/>
            </a:endParaRPr>
          </a:p>
          <a:p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650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guidelines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Lallas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664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usually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follows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asymmetry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terized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asymmetric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streaks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globules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vascular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so-called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multicomponent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frequently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melanoma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might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perfectly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mimic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pigmented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nonpigmented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384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spitzoid-looking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384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spitzoid-looking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384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dermoscopically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spitzoid-looking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age.18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Approximately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13%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melanomas,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probability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age.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perfectly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symmetric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spitzoid-looking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individual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50%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probability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probability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decreases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7%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30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age. Nodular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possibility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(32%),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flat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(12%).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light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latter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overlap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below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Lallas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Moscarella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E, Longo C et al.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Likelihood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mela- 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Spitzoid-looking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 Am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Dermatol 2015; 72:47–53.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962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imize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unnecessary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excisions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moles.32 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safest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excise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symmetrically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asymmetrically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irrespectively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patient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Obviously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excisions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moles.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677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916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33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851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3020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ambiguous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spectrum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ranges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naevus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benign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mela- noma.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Subsequently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hypothetical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accurately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require no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spitzoid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arises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extremes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cannot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safely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melanomas.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alterations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expected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atypia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naevi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fulfilling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ria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melanoma.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gists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‘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atypical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Spitz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(AST)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adopted.33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intermediate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entity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histopathological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necessarily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intermediate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biological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Sentinel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lymph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node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biopsy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(SLNB)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assumption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detection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melanocytic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SLN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predict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aggressive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biologi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cal behaviour.34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meta-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analytic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published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worldwide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asso-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ciated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favourable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prognosis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cases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SLNB positivity.35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AST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surgical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excision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SLNB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inappropriate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Although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local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excision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lacking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frequently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margins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1 cm,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follow-up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superficial node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palpation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least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3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Work-up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ultrasound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case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palpable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nodes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doubt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976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26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023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24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978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012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244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247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DF87-FF8F-754B-9A67-F7B8DBBFF8D4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50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5607CD-4D83-9E90-775D-032D68246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A52C5F-AE19-FA99-4E55-7CCD4A632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1AC9CA-170C-4D1B-2065-0D7845FC6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76B9E4-5F5C-4D4A-3CF6-B13CCD72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C4A62-F8DE-0F33-8D50-A123C958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55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ED070-1B8A-7B2F-733C-CB80A321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AFAD80-5720-142D-5DA4-DA9985FA0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53036B-4E5E-7565-D3F7-9DC378969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00CFC1-B4D9-CD58-4806-014FB2CBA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3777B8-2541-A9CE-CF27-5E6D3BC62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1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ED095-B656-F636-1AFC-9DF64EB2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7320D9-D721-AF5F-073D-7F8B7E965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F35AD0-CC20-67FD-FD2C-63004331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4479AD-15BB-26CB-8902-12D15D40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B60CE-EEE5-B936-FDC5-B8C78B108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87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A9FE7-AF60-64EB-B197-A8DDF469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0D6A74-08E1-2A32-E8A9-F05C9C9BB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80B8F7-83AD-922E-FC73-E631DFEF2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0E0968-A713-8703-8585-3F496B56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CAEDEB-6212-A49A-F57B-334F2B41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F52378-E0E1-CBD1-9C74-CC4F16D0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06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0ED0B-B101-C9F7-A041-D0BE62A99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F46052-5BEB-58B0-01F2-A586F0290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655C1C-FE11-D3A8-C4AD-5F27DA11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57FE9C-5396-357E-D967-1842B714E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18D81FE-554C-0F62-0645-F43AFE0F9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7DC6B34-D6B7-A108-B611-E6CDB03A4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64D35B7-D1B7-C837-4EAA-A8119BC59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D2DAD40-A6B5-AC1E-B49B-42DF6860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65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FAD7C-3F36-8441-E603-27EC53061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EA059B3-ABD1-B8A5-4C24-D2B284B50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D71A9FC-D965-ACE4-DFC0-0B75237EA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A642363-DE17-2F81-695C-D2454B0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42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30E51E3-CCAA-59CA-160D-B82BC4EF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A471970-A22D-2B1B-90AF-ED7EEC93D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E1409-96AE-0AEB-463D-9BDEE552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237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0E61F-7FBD-3D98-64BB-025C976B4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40DF86-2AF4-B6FC-1C5F-189B38126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147EE5-E344-500D-8200-DD59D4C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404DF4-EBC0-6E0D-F8CF-EEDC1FF8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108F12-1EF4-400A-4D1B-22A4F28E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C7C00F-405D-2E05-912F-861C53EB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833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C328B-190E-EF65-D7D2-56AB66B9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09325C6-F1D4-5EF1-7215-5F479EACC8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30F7A4-600D-3FF5-C9F3-BF6A87F5B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C96A1D-7A12-BF2E-3AC2-E5DD18FC9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AFAEB5-9C04-B3A1-D954-CDEE3B3B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440418E-5628-4543-4012-3A44A3B69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59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AA1EA-B304-D37A-71FC-484305636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D8B9E4-9D02-49EC-8C4A-BBC485286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D21F4-1D18-D1DF-E743-B1869D74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FC514E-1393-9CBF-2046-1E0776EDB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B2BB27-C84B-7CE5-E9C8-3E07BFFE7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369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7CB567-7A08-BEB3-6091-1AD4C12AAC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9D614F-B24C-A92A-4878-A14304B9C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F96183-3D39-7BC3-6424-DCFB6921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244F4B-F2C0-32D7-17B5-44C0713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9F0C6F-21F4-ED10-6E12-C185FD72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45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00D1B5F-97C9-0824-91F4-9E8F0E74E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F037DE-2F5E-16A9-2877-FC043A916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09D890-00DA-5652-38AB-4DE5C8AE0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7409-5548-4949-9714-4131EDEAB693}" type="datetimeFigureOut">
              <a:rPr lang="pt-BR" smtClean="0"/>
              <a:t>27/09/2022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747DED-1BB6-36E2-46C6-9D108A584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F491D2-BDF7-76D4-54ED-6DF15C0B5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7BE3B-D164-2243-9D0E-1ABA694FC7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48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microsoft.com/office/2018/10/relationships/comments" Target="../comments/modernComment_102_F77AE7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13.png"/><Relationship Id="rId4" Type="http://schemas.openxmlformats.org/officeDocument/2006/relationships/diagramData" Target="../diagrams/data2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21F91B-A289-CAD5-F1A0-6BAB0F435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m 1" descr="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62FBD177-3EE2-B21F-57B6-5DB1D1B43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5" y="0"/>
            <a:ext cx="12192000" cy="6858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F68ACFBA-261D-BA6C-8B05-5E4ABD4C012F}"/>
              </a:ext>
            </a:extLst>
          </p:cNvPr>
          <p:cNvSpPr/>
          <p:nvPr/>
        </p:nvSpPr>
        <p:spPr>
          <a:xfrm>
            <a:off x="7267172" y="2504209"/>
            <a:ext cx="297410" cy="168102"/>
          </a:xfrm>
          <a:prstGeom prst="ellipse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0268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 de envelope&#10;&#10;Descrição gerada automaticamente com confiança baixa">
            <a:extLst>
              <a:ext uri="{FF2B5EF4-FFF2-40B4-BE49-F238E27FC236}">
                <a16:creationId xmlns:a16="http://schemas.microsoft.com/office/drawing/2014/main" id="{7F6EFBA3-0827-E746-D21B-1FCFB7EC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1290D70-2DB5-5B86-0489-FC74BA58F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Brush Script MT" panose="03060802040406070304" pitchFamily="66" charset="-122"/>
              </a:rPr>
              <a:t>Relato de Caso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80281B-5E5B-F768-CED2-1463EFC6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680" y="2055813"/>
            <a:ext cx="9123680" cy="404018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u="sng" dirty="0">
                <a:latin typeface="Berlin Sans FB" panose="020F0502020204030204" pitchFamily="34" charset="0"/>
                <a:cs typeface="Berlin Sans FB" panose="020F0502020204030204" pitchFamily="34" charset="0"/>
              </a:rPr>
              <a:t>HMA</a:t>
            </a:r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: Paciente de </a:t>
            </a:r>
            <a:r>
              <a:rPr lang="pt-BR" b="1" dirty="0">
                <a:latin typeface="Berlin Sans FB" panose="020F0502020204030204" pitchFamily="34" charset="0"/>
                <a:cs typeface="Berlin Sans FB" panose="020F0502020204030204" pitchFamily="34" charset="0"/>
              </a:rPr>
              <a:t>6 anos</a:t>
            </a:r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, masculino, acompanhado da mãe, que refere surgimento de lesão enegrecida em braço esquerdo há dois meses, assintomática, evoluindo com aumento do tamanho. </a:t>
            </a:r>
          </a:p>
          <a:p>
            <a:pPr algn="just"/>
            <a:endParaRPr lang="pt-BR" dirty="0">
              <a:latin typeface="Berlin Sans FB" panose="020F0502020204030204" pitchFamily="34" charset="0"/>
              <a:cs typeface="Berlin Sans FB" panose="020F0502020204030204" pitchFamily="34" charset="0"/>
            </a:endParaRPr>
          </a:p>
          <a:p>
            <a:pPr algn="just"/>
            <a:r>
              <a:rPr lang="pt-BR" u="sng" dirty="0">
                <a:latin typeface="Berlin Sans FB" panose="020F0502020204030204" pitchFamily="34" charset="0"/>
                <a:cs typeface="Berlin Sans FB" panose="020F0502020204030204" pitchFamily="34" charset="0"/>
              </a:rPr>
              <a:t>HPP</a:t>
            </a:r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: Nega comorbidades ou uso de medicamentos. Sem história de câncer ou doenças dermatológicas familiares.</a:t>
            </a:r>
          </a:p>
          <a:p>
            <a:pPr algn="just"/>
            <a:endParaRPr lang="pt-BR" dirty="0">
              <a:latin typeface="Berlin Sans FB" panose="020F0502020204030204" pitchFamily="34" charset="0"/>
              <a:cs typeface="Berlin Sans FB" panose="020F0502020204030204" pitchFamily="34" charset="0"/>
            </a:endParaRPr>
          </a:p>
          <a:p>
            <a:pPr algn="just"/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Exame dermatológico: </a:t>
            </a:r>
            <a:r>
              <a:rPr lang="pt-BR" b="1" dirty="0">
                <a:latin typeface="Berlin Sans FB" panose="020F0502020204030204" pitchFamily="34" charset="0"/>
                <a:cs typeface="Berlin Sans FB" panose="020F0502020204030204" pitchFamily="34" charset="0"/>
              </a:rPr>
              <a:t>pápula enegrecida de 2 mm </a:t>
            </a:r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em antebraço esquerdo.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FC7E32A-8114-1EC1-5A4C-410047C6E18A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7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35F1C1C9-56F1-666F-0129-D19D4F1E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Uma imagem contendo marrom, grama, grande, olhando&#10;&#10;Descrição gerada automaticamente">
            <a:extLst>
              <a:ext uri="{FF2B5EF4-FFF2-40B4-BE49-F238E27FC236}">
                <a16:creationId xmlns:a16="http://schemas.microsoft.com/office/drawing/2014/main" id="{6C4832A3-88D7-9A8B-E50F-6ABBBF0D0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6838" y="-740162"/>
            <a:ext cx="8338324" cy="83383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11417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35F1C1C9-56F1-666F-0129-D19D4F1E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 descr="Uma imagem contendo marrom, grama, grande, olhando&#10;&#10;Descrição gerada automaticamente">
            <a:extLst>
              <a:ext uri="{FF2B5EF4-FFF2-40B4-BE49-F238E27FC236}">
                <a16:creationId xmlns:a16="http://schemas.microsoft.com/office/drawing/2014/main" id="{6C4832A3-88D7-9A8B-E50F-6ABBBF0D0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6838" y="-740162"/>
            <a:ext cx="8338324" cy="83383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pic>
        <p:nvPicPr>
          <p:cNvPr id="7" name="Gráfico 6" descr="Seta de linha: curva ligeira com preenchimento sólido">
            <a:extLst>
              <a:ext uri="{FF2B5EF4-FFF2-40B4-BE49-F238E27FC236}">
                <a16:creationId xmlns:a16="http://schemas.microsoft.com/office/drawing/2014/main" id="{DBED5256-BC1A-BDAB-9D4B-348B91019D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3784" y="4098850"/>
            <a:ext cx="1638300" cy="914400"/>
          </a:xfrm>
          <a:prstGeom prst="rect">
            <a:avLst/>
          </a:prstGeom>
        </p:spPr>
      </p:pic>
      <p:pic>
        <p:nvPicPr>
          <p:cNvPr id="9" name="Gráfico 8" descr="Seta de linha: reta com preenchimento sólido">
            <a:extLst>
              <a:ext uri="{FF2B5EF4-FFF2-40B4-BE49-F238E27FC236}">
                <a16:creationId xmlns:a16="http://schemas.microsoft.com/office/drawing/2014/main" id="{67DCC7DE-E4C0-77B7-D937-2023E9971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33850" y="3219450"/>
            <a:ext cx="1638300" cy="9144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5CFB8A0-46C9-B3DE-CA3D-B687242FCF62}"/>
              </a:ext>
            </a:extLst>
          </p:cNvPr>
          <p:cNvSpPr txBox="1"/>
          <p:nvPr/>
        </p:nvSpPr>
        <p:spPr>
          <a:xfrm>
            <a:off x="1801882" y="2863280"/>
            <a:ext cx="24199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Berlin Sans FB" panose="020E0602020502020306" pitchFamily="34" charset="77"/>
                <a:ea typeface="Xingkai TC Light" panose="02010600040101010101" pitchFamily="2" charset="-120"/>
              </a:rPr>
              <a:t>Área homogênea</a:t>
            </a:r>
          </a:p>
          <a:p>
            <a:pPr algn="ctr"/>
            <a:r>
              <a:rPr lang="pt-BR" sz="3200" dirty="0">
                <a:latin typeface="Berlin Sans FB" panose="020E0602020502020306" pitchFamily="34" charset="77"/>
                <a:ea typeface="Xingkai TC Light" panose="02010600040101010101" pitchFamily="2" charset="-120"/>
              </a:rPr>
              <a:t>central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44E791C-C9BB-CBB8-E446-CCD8151BDAE5}"/>
              </a:ext>
            </a:extLst>
          </p:cNvPr>
          <p:cNvSpPr txBox="1"/>
          <p:nvPr/>
        </p:nvSpPr>
        <p:spPr>
          <a:xfrm>
            <a:off x="7711864" y="3925023"/>
            <a:ext cx="2687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Berlin Sans FB" panose="020E0602020502020306" pitchFamily="34" charset="77"/>
                <a:ea typeface="Xingkai TC Light" panose="02010600040101010101" pitchFamily="2" charset="-120"/>
              </a:rPr>
              <a:t>Pseudópodes periféricos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45CE7C5-AC3B-1D26-0E6B-198885FC499D}"/>
              </a:ext>
            </a:extLst>
          </p:cNvPr>
          <p:cNvSpPr txBox="1"/>
          <p:nvPr/>
        </p:nvSpPr>
        <p:spPr>
          <a:xfrm>
            <a:off x="3156331" y="5422289"/>
            <a:ext cx="587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Padrão “</a:t>
            </a:r>
            <a:r>
              <a:rPr lang="pt-BR" sz="4000" b="1" i="1" dirty="0" err="1">
                <a:latin typeface="Xingkai TC Light" panose="02010600040101010101" pitchFamily="2" charset="-120"/>
                <a:ea typeface="Xingkai TC Light" panose="02010600040101010101" pitchFamily="2" charset="-120"/>
              </a:rPr>
              <a:t>starbust</a:t>
            </a:r>
            <a:r>
              <a:rPr lang="pt-BR" sz="40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964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1013E2F3-3061-C5DC-C0C9-67C7A374A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86C0979-FC02-40E8-3D27-3B963528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Hipóteses Diagnósticas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9230796-FCCC-0FC6-8568-52749493B1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735905"/>
              </p:ext>
            </p:extLst>
          </p:nvPr>
        </p:nvGraphicFramePr>
        <p:xfrm>
          <a:off x="2176462" y="2362200"/>
          <a:ext cx="7839075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1C645073-F6FD-4A43-09A3-958B0512D89C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8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62C02-5393-94DC-F4C8-481F6E07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Conduta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CE07656-5435-4DC9-96B4-81FC80E828F4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pic>
        <p:nvPicPr>
          <p:cNvPr id="10" name="Gráfico 9" descr="Perguntas estrutura de tópicos">
            <a:extLst>
              <a:ext uri="{FF2B5EF4-FFF2-40B4-BE49-F238E27FC236}">
                <a16:creationId xmlns:a16="http://schemas.microsoft.com/office/drawing/2014/main" id="{617D329B-5541-0523-D952-74260379B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4430" y="1879441"/>
            <a:ext cx="4392930" cy="4392930"/>
          </a:xfrm>
          <a:prstGeom prst="rect">
            <a:avLst/>
          </a:prstGeom>
        </p:spPr>
      </p:pic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314DD82E-6B58-30A4-3B8E-8A06DCDD9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680" y="2055813"/>
            <a:ext cx="9123680" cy="4040187"/>
          </a:xfrm>
        </p:spPr>
        <p:txBody>
          <a:bodyPr>
            <a:normAutofit/>
          </a:bodyPr>
          <a:lstStyle/>
          <a:p>
            <a:pPr algn="just"/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Follow-up?</a:t>
            </a:r>
          </a:p>
          <a:p>
            <a:pPr algn="just"/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Excisão da lesão?</a:t>
            </a:r>
          </a:p>
          <a:p>
            <a:pPr algn="just"/>
            <a:r>
              <a:rPr lang="pt-BR" dirty="0">
                <a:latin typeface="Berlin Sans FB" panose="020F0502020204030204" pitchFamily="34" charset="0"/>
                <a:cs typeface="Berlin Sans FB" panose="020F0502020204030204" pitchFamily="34" charset="0"/>
              </a:rPr>
              <a:t>Expectante?</a:t>
            </a:r>
          </a:p>
        </p:txBody>
      </p:sp>
    </p:spTree>
    <p:extLst>
      <p:ext uri="{BB962C8B-B14F-4D97-AF65-F5344CB8AC3E}">
        <p14:creationId xmlns:p14="http://schemas.microsoft.com/office/powerpoint/2010/main" val="331690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F6CE409B-CB6E-B35F-5553-D4667DF4B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7EE8716-3FB1-1162-881F-1F1621D3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Lesões </a:t>
            </a:r>
            <a:r>
              <a:rPr lang="pt-BR" sz="5400" b="1" dirty="0" err="1">
                <a:latin typeface="XINGKAI TC LIGHT" panose="02010600040101010101" pitchFamily="2" charset="-120"/>
                <a:ea typeface="XINGKAI TC LIGHT" panose="02010600040101010101" pitchFamily="2" charset="-120"/>
              </a:rPr>
              <a:t>Spitzoides</a:t>
            </a:r>
            <a:endParaRPr lang="pt-BR" sz="5400" b="1" dirty="0">
              <a:latin typeface="XINGKAI TC LIGHT" panose="02010600040101010101" pitchFamily="2" charset="-120"/>
              <a:ea typeface="XINGKAI TC LIGHT" panose="02010600040101010101" pitchFamily="2" charset="-120"/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0EA48FF-A993-33FB-D2A9-7B1BF55E8E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88643" y="3931920"/>
          <a:ext cx="9525000" cy="2511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9CF3D41F-474A-AB91-F1A6-0B8D381489A1}"/>
              </a:ext>
            </a:extLst>
          </p:cNvPr>
          <p:cNvCxnSpPr>
            <a:cxnSpLocks/>
          </p:cNvCxnSpPr>
          <p:nvPr/>
        </p:nvCxnSpPr>
        <p:spPr>
          <a:xfrm>
            <a:off x="838200" y="2926080"/>
            <a:ext cx="9667240" cy="0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34BFAC8-CF49-3450-AEB3-BED6697F30D2}"/>
              </a:ext>
            </a:extLst>
          </p:cNvPr>
          <p:cNvSpPr txBox="1"/>
          <p:nvPr/>
        </p:nvSpPr>
        <p:spPr>
          <a:xfrm>
            <a:off x="838200" y="3059668"/>
            <a:ext cx="2065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>
                <a:latin typeface="Berlin Sans FB" panose="020E0602020502020306" pitchFamily="34" charset="77"/>
              </a:rPr>
              <a:t>“Melanoma juvenil”</a:t>
            </a:r>
          </a:p>
          <a:p>
            <a:pPr algn="ctr"/>
            <a:r>
              <a:rPr lang="pt-BR" sz="2400" dirty="0">
                <a:latin typeface="Berlin Sans FB" panose="020E0602020502020306" pitchFamily="34" charset="77"/>
              </a:rPr>
              <a:t>Sophie Spitz</a:t>
            </a:r>
            <a:r>
              <a:rPr lang="pt-BR" sz="2400" baseline="30000" dirty="0">
                <a:latin typeface="Berlin Sans FB" panose="020E0602020502020306" pitchFamily="34" charset="77"/>
              </a:rPr>
              <a:t>1</a:t>
            </a:r>
            <a:endParaRPr lang="pt-BR" sz="2400" dirty="0">
              <a:latin typeface="Berlin Sans FB" panose="020E0602020502020306" pitchFamily="34" charset="77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13D7F0B-A267-BEE7-13A7-16AC25BE7D4E}"/>
              </a:ext>
            </a:extLst>
          </p:cNvPr>
          <p:cNvSpPr txBox="1"/>
          <p:nvPr/>
        </p:nvSpPr>
        <p:spPr>
          <a:xfrm>
            <a:off x="3909157" y="3092435"/>
            <a:ext cx="3525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>
                <a:latin typeface="Berlin Sans FB" panose="020E0602020502020306" pitchFamily="34" charset="77"/>
              </a:rPr>
              <a:t>“</a:t>
            </a:r>
            <a:r>
              <a:rPr lang="pt-BR" sz="2400" i="1" dirty="0">
                <a:latin typeface="Berlin Sans FB" panose="020E0602020502020306" pitchFamily="34" charset="77"/>
              </a:rPr>
              <a:t>Nevo de </a:t>
            </a:r>
            <a:r>
              <a:rPr lang="pt-BR" sz="2400" i="1" dirty="0" err="1">
                <a:latin typeface="Berlin Sans FB" panose="020E0602020502020306" pitchFamily="34" charset="77"/>
              </a:rPr>
              <a:t>Spitz</a:t>
            </a:r>
            <a:r>
              <a:rPr lang="pt-BR" sz="2400" i="1" dirty="0">
                <a:latin typeface="Berlin Sans FB" panose="020E0602020502020306" pitchFamily="34" charset="77"/>
              </a:rPr>
              <a:t> com atipia</a:t>
            </a:r>
          </a:p>
          <a:p>
            <a:pPr algn="ctr"/>
            <a:r>
              <a:rPr lang="pt-BR" sz="2400" i="1" dirty="0">
                <a:latin typeface="Berlin Sans FB" panose="020E0602020502020306" pitchFamily="34" charset="77"/>
              </a:rPr>
              <a:t>e metástases”</a:t>
            </a:r>
          </a:p>
          <a:p>
            <a:pPr algn="ctr"/>
            <a:r>
              <a:rPr lang="pt-BR" sz="2400" dirty="0">
                <a:latin typeface="Berlin Sans FB" panose="020E0602020502020306" pitchFamily="34" charset="77"/>
              </a:rPr>
              <a:t>Smith et al.</a:t>
            </a:r>
            <a:r>
              <a:rPr lang="pt-BR" sz="2400" baseline="30000" dirty="0">
                <a:latin typeface="Berlin Sans FB" panose="020E0602020502020306" pitchFamily="34" charset="77"/>
              </a:rPr>
              <a:t>2</a:t>
            </a:r>
            <a:endParaRPr lang="pt-BR" sz="2400" dirty="0">
              <a:latin typeface="Berlin Sans FB" panose="020E0602020502020306" pitchFamily="34" charset="77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237CC0-B284-840C-E320-8C4ABCE59653}"/>
              </a:ext>
            </a:extLst>
          </p:cNvPr>
          <p:cNvSpPr txBox="1"/>
          <p:nvPr/>
        </p:nvSpPr>
        <p:spPr>
          <a:xfrm>
            <a:off x="7658891" y="3067373"/>
            <a:ext cx="3334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i="1" dirty="0">
                <a:latin typeface="Berlin Sans FB" panose="020E0602020502020306" pitchFamily="34" charset="77"/>
              </a:rPr>
              <a:t>“Tumor de </a:t>
            </a:r>
            <a:r>
              <a:rPr lang="pt-BR" sz="2400" i="1" dirty="0" err="1">
                <a:latin typeface="Berlin Sans FB" panose="020E0602020502020306" pitchFamily="34" charset="77"/>
              </a:rPr>
              <a:t>Spitz</a:t>
            </a:r>
            <a:r>
              <a:rPr lang="pt-BR" sz="2400" i="1" dirty="0">
                <a:latin typeface="Berlin Sans FB" panose="020E0602020502020306" pitchFamily="34" charset="77"/>
              </a:rPr>
              <a:t> Atípico”</a:t>
            </a:r>
          </a:p>
          <a:p>
            <a:pPr algn="ctr"/>
            <a:r>
              <a:rPr lang="pt-BR" sz="2400" dirty="0">
                <a:latin typeface="Berlin Sans FB" panose="020E0602020502020306" pitchFamily="34" charset="77"/>
              </a:rPr>
              <a:t>Barnhill</a:t>
            </a:r>
            <a:r>
              <a:rPr lang="pt-BR" sz="2400" baseline="30000" dirty="0">
                <a:latin typeface="Berlin Sans FB" panose="020E0602020502020306" pitchFamily="34" charset="77"/>
              </a:rPr>
              <a:t>3</a:t>
            </a:r>
            <a:endParaRPr lang="pt-BR" sz="2400" dirty="0">
              <a:latin typeface="Berlin Sans FB" panose="020E0602020502020306" pitchFamily="34" charset="77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9C5302-668B-C863-43BB-0E384EF8CB92}"/>
              </a:ext>
            </a:extLst>
          </p:cNvPr>
          <p:cNvSpPr txBox="1"/>
          <p:nvPr/>
        </p:nvSpPr>
        <p:spPr>
          <a:xfrm>
            <a:off x="1178357" y="6112147"/>
            <a:ext cx="865813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/>
              <a:t>1  </a:t>
            </a:r>
            <a:r>
              <a:rPr lang="pt-BR" sz="1000" dirty="0" err="1"/>
              <a:t>Spitz</a:t>
            </a:r>
            <a:r>
              <a:rPr lang="pt-BR" sz="1000" dirty="0"/>
              <a:t> S. Melanomas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childhood</a:t>
            </a:r>
            <a:r>
              <a:rPr lang="pt-BR" sz="1000" dirty="0"/>
              <a:t>. Am J </a:t>
            </a:r>
            <a:r>
              <a:rPr lang="pt-BR" sz="1000" dirty="0" err="1"/>
              <a:t>Pathol</a:t>
            </a:r>
            <a:r>
              <a:rPr lang="pt-BR" sz="1000" dirty="0"/>
              <a:t> 1948; 24:591–609. </a:t>
            </a:r>
            <a:endParaRPr lang="pt-BR" sz="1000" dirty="0">
              <a:effectLst/>
            </a:endParaRPr>
          </a:p>
          <a:p>
            <a:r>
              <a:rPr lang="pt-BR" sz="1000" dirty="0"/>
              <a:t>2. Smith KJ, Barrett TL, </a:t>
            </a:r>
            <a:r>
              <a:rPr lang="pt-BR" sz="1000" dirty="0" err="1"/>
              <a:t>Skelton</a:t>
            </a:r>
            <a:r>
              <a:rPr lang="pt-BR" sz="1000" dirty="0"/>
              <a:t> HG, et al. </a:t>
            </a:r>
            <a:r>
              <a:rPr lang="pt-BR" sz="1000" dirty="0" err="1"/>
              <a:t>Spindle</a:t>
            </a:r>
            <a:r>
              <a:rPr lang="pt-BR" sz="1000" dirty="0"/>
              <a:t> </a:t>
            </a:r>
            <a:r>
              <a:rPr lang="pt-BR" sz="1000" dirty="0" err="1"/>
              <a:t>cell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</a:t>
            </a:r>
            <a:r>
              <a:rPr lang="pt-BR" sz="1000" dirty="0" err="1"/>
              <a:t>epithelioid</a:t>
            </a:r>
            <a:r>
              <a:rPr lang="pt-BR" sz="1000" dirty="0"/>
              <a:t> </a:t>
            </a:r>
            <a:r>
              <a:rPr lang="pt-BR" sz="1000" dirty="0" err="1"/>
              <a:t>cell</a:t>
            </a:r>
            <a:r>
              <a:rPr lang="pt-BR" sz="1000" dirty="0"/>
              <a:t> </a:t>
            </a:r>
            <a:r>
              <a:rPr lang="pt-BR" sz="1000" dirty="0" err="1"/>
              <a:t>nevi</a:t>
            </a:r>
            <a:r>
              <a:rPr lang="pt-BR" sz="1000" dirty="0"/>
              <a:t> </a:t>
            </a:r>
            <a:r>
              <a:rPr lang="pt-BR" sz="1000" dirty="0" err="1"/>
              <a:t>with</a:t>
            </a:r>
            <a:r>
              <a:rPr lang="pt-BR" sz="1000" dirty="0"/>
              <a:t> </a:t>
            </a:r>
            <a:r>
              <a:rPr lang="pt-BR" sz="1000" dirty="0" err="1"/>
              <a:t>atypia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</a:t>
            </a:r>
            <a:r>
              <a:rPr lang="pt-BR" sz="1000" dirty="0" err="1"/>
              <a:t>metastasis</a:t>
            </a:r>
            <a:r>
              <a:rPr lang="pt-BR" sz="1000" dirty="0"/>
              <a:t> (</a:t>
            </a:r>
            <a:r>
              <a:rPr lang="pt-BR" sz="1000" dirty="0" err="1"/>
              <a:t>malignant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 </a:t>
            </a:r>
            <a:r>
              <a:rPr lang="pt-BR" sz="1000" dirty="0" err="1"/>
              <a:t>nevus</a:t>
            </a:r>
            <a:r>
              <a:rPr lang="pt-BR" sz="1000" dirty="0"/>
              <a:t>). Am J </a:t>
            </a:r>
            <a:r>
              <a:rPr lang="pt-BR" sz="1000" dirty="0" err="1"/>
              <a:t>Surg</a:t>
            </a:r>
            <a:r>
              <a:rPr lang="pt-BR" sz="1000" dirty="0"/>
              <a:t> </a:t>
            </a:r>
            <a:r>
              <a:rPr lang="pt-BR" sz="1000" dirty="0" err="1"/>
              <a:t>Pathol</a:t>
            </a:r>
            <a:r>
              <a:rPr lang="pt-BR" sz="1000" dirty="0"/>
              <a:t> 1989; 13:931–9. </a:t>
            </a:r>
          </a:p>
          <a:p>
            <a:r>
              <a:rPr lang="pt-BR" sz="1000" dirty="0">
                <a:effectLst/>
              </a:rPr>
              <a:t>3. </a:t>
            </a:r>
            <a:r>
              <a:rPr lang="pt-BR" sz="1000" dirty="0" err="1"/>
              <a:t>Barnhill</a:t>
            </a:r>
            <a:r>
              <a:rPr lang="pt-BR" sz="1000" dirty="0"/>
              <a:t> RL, </a:t>
            </a:r>
            <a:r>
              <a:rPr lang="pt-BR" sz="1000" dirty="0" err="1"/>
              <a:t>Flotte</a:t>
            </a:r>
            <a:r>
              <a:rPr lang="pt-BR" sz="1000" dirty="0"/>
              <a:t> TJ, </a:t>
            </a:r>
            <a:r>
              <a:rPr lang="pt-BR" sz="1000" dirty="0" err="1"/>
              <a:t>Fleischli</a:t>
            </a:r>
            <a:r>
              <a:rPr lang="pt-BR" sz="1000" dirty="0"/>
              <a:t> M, et al. </a:t>
            </a:r>
            <a:r>
              <a:rPr lang="pt-BR" sz="1000" dirty="0" err="1"/>
              <a:t>Cutaneous</a:t>
            </a:r>
            <a:r>
              <a:rPr lang="pt-BR" sz="1000" dirty="0"/>
              <a:t> melanoma </a:t>
            </a:r>
            <a:r>
              <a:rPr lang="pt-BR" sz="1000" dirty="0" err="1"/>
              <a:t>and</a:t>
            </a:r>
            <a:r>
              <a:rPr lang="pt-BR" sz="1000" dirty="0"/>
              <a:t> </a:t>
            </a:r>
            <a:r>
              <a:rPr lang="pt-BR" sz="1000" dirty="0" err="1"/>
              <a:t>atypical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 </a:t>
            </a:r>
            <a:r>
              <a:rPr lang="pt-BR" sz="1000" dirty="0" err="1"/>
              <a:t>tumors</a:t>
            </a:r>
            <a:r>
              <a:rPr lang="pt-BR" sz="1000" dirty="0"/>
              <a:t> in </a:t>
            </a:r>
            <a:r>
              <a:rPr lang="pt-BR" sz="1000" dirty="0" err="1"/>
              <a:t>children</a:t>
            </a:r>
            <a:r>
              <a:rPr lang="pt-BR" sz="1000" dirty="0"/>
              <a:t>. </a:t>
            </a:r>
            <a:r>
              <a:rPr lang="pt-BR" sz="1000" dirty="0" err="1"/>
              <a:t>Cancer</a:t>
            </a:r>
            <a:r>
              <a:rPr lang="pt-BR" sz="1000" dirty="0"/>
              <a:t> 1995;76:1833–45. </a:t>
            </a:r>
          </a:p>
          <a:p>
            <a:endParaRPr lang="pt-BR" sz="900" dirty="0">
              <a:effectLst/>
            </a:endParaRPr>
          </a:p>
          <a:p>
            <a:pPr marL="228600" indent="-228600">
              <a:buAutoNum type="arabicPeriod"/>
            </a:pPr>
            <a:endParaRPr lang="pt-BR" sz="11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63AC4AF-4C46-CE95-8BD4-B3A29CDF383E}"/>
              </a:ext>
            </a:extLst>
          </p:cNvPr>
          <p:cNvSpPr txBox="1"/>
          <p:nvPr/>
        </p:nvSpPr>
        <p:spPr>
          <a:xfrm>
            <a:off x="1362061" y="2276470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latin typeface="Berlin Sans FB" panose="020E0602020502020306" pitchFamily="34" charset="77"/>
              </a:rPr>
              <a:t>1948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8BB2937-9568-8B2D-EC10-040EABC36785}"/>
              </a:ext>
            </a:extLst>
          </p:cNvPr>
          <p:cNvSpPr txBox="1"/>
          <p:nvPr/>
        </p:nvSpPr>
        <p:spPr>
          <a:xfrm>
            <a:off x="5047856" y="2270798"/>
            <a:ext cx="907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latin typeface="Berlin Sans FB" panose="020E0602020502020306" pitchFamily="34" charset="77"/>
              </a:rPr>
              <a:t>1989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F89009D-A4B1-59C0-B6C1-4A661A88D2EF}"/>
              </a:ext>
            </a:extLst>
          </p:cNvPr>
          <p:cNvSpPr txBox="1"/>
          <p:nvPr/>
        </p:nvSpPr>
        <p:spPr>
          <a:xfrm>
            <a:off x="8813053" y="2270798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latin typeface="Berlin Sans FB" panose="020E0602020502020306" pitchFamily="34" charset="77"/>
              </a:rPr>
              <a:t>1995</a:t>
            </a:r>
          </a:p>
        </p:txBody>
      </p:sp>
      <p:pic>
        <p:nvPicPr>
          <p:cNvPr id="1025" name="Picture 1" descr="page1image954134784">
            <a:extLst>
              <a:ext uri="{FF2B5EF4-FFF2-40B4-BE49-F238E27FC236}">
                <a16:creationId xmlns:a16="http://schemas.microsoft.com/office/drawing/2014/main" id="{B85BCCAE-EB3C-F25F-1CAD-FC37193A5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50" y="-5913426"/>
            <a:ext cx="22950938" cy="457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image954135072">
            <a:extLst>
              <a:ext uri="{FF2B5EF4-FFF2-40B4-BE49-F238E27FC236}">
                <a16:creationId xmlns:a16="http://schemas.microsoft.com/office/drawing/2014/main" id="{BA728E97-5D39-4192-6970-84CE52439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50" y="-5913426"/>
            <a:ext cx="6126346" cy="457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1image954135360">
            <a:extLst>
              <a:ext uri="{FF2B5EF4-FFF2-40B4-BE49-F238E27FC236}">
                <a16:creationId xmlns:a16="http://schemas.microsoft.com/office/drawing/2014/main" id="{B93E8D2D-EAA9-177A-5E28-CDBA6583D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50" y="-5913426"/>
            <a:ext cx="6126346" cy="457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1image954135952">
            <a:extLst>
              <a:ext uri="{FF2B5EF4-FFF2-40B4-BE49-F238E27FC236}">
                <a16:creationId xmlns:a16="http://schemas.microsoft.com/office/drawing/2014/main" id="{3D36CEB5-7759-D7AB-E563-7E4063019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49" y="-5913426"/>
            <a:ext cx="11109717" cy="457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age1image954136240">
            <a:extLst>
              <a:ext uri="{FF2B5EF4-FFF2-40B4-BE49-F238E27FC236}">
                <a16:creationId xmlns:a16="http://schemas.microsoft.com/office/drawing/2014/main" id="{2F677AD7-A874-5138-1FC4-EA5F06B32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113" y="85196"/>
            <a:ext cx="1803060" cy="27081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1image954136544">
            <a:extLst>
              <a:ext uri="{FF2B5EF4-FFF2-40B4-BE49-F238E27FC236}">
                <a16:creationId xmlns:a16="http://schemas.microsoft.com/office/drawing/2014/main" id="{58B7DC02-FC1E-DAF3-3FFA-E5E98819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150" y="-5913426"/>
            <a:ext cx="1645884" cy="457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791192E3-827A-3C75-40AE-A025434410B7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5BF57B1-CAEB-A8AB-C5AA-FDE47E31EA06}"/>
              </a:ext>
            </a:extLst>
          </p:cNvPr>
          <p:cNvSpPr/>
          <p:nvPr/>
        </p:nvSpPr>
        <p:spPr>
          <a:xfrm>
            <a:off x="1686560" y="2810990"/>
            <a:ext cx="304800" cy="299058"/>
          </a:xfrm>
          <a:prstGeom prst="ellipse">
            <a:avLst/>
          </a:prstGeom>
          <a:solidFill>
            <a:srgbClr val="D0994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6DB2207-B992-9E60-5F68-7F8C58C5ECE8}"/>
              </a:ext>
            </a:extLst>
          </p:cNvPr>
          <p:cNvSpPr/>
          <p:nvPr/>
        </p:nvSpPr>
        <p:spPr>
          <a:xfrm>
            <a:off x="5349266" y="2810805"/>
            <a:ext cx="304800" cy="299058"/>
          </a:xfrm>
          <a:prstGeom prst="ellipse">
            <a:avLst/>
          </a:prstGeom>
          <a:solidFill>
            <a:srgbClr val="D0994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9556644-A58F-1649-8E9D-FBEAA9704225}"/>
              </a:ext>
            </a:extLst>
          </p:cNvPr>
          <p:cNvSpPr/>
          <p:nvPr/>
        </p:nvSpPr>
        <p:spPr>
          <a:xfrm>
            <a:off x="9118471" y="2810805"/>
            <a:ext cx="304800" cy="299058"/>
          </a:xfrm>
          <a:prstGeom prst="ellipse">
            <a:avLst/>
          </a:prstGeom>
          <a:solidFill>
            <a:srgbClr val="D0994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51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CE2EE895-D235-5A20-C0F0-66BE0FBC4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44763" cy="68314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EF09A9-99EC-A6FC-47AC-D3347B24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Padrões </a:t>
            </a:r>
            <a:r>
              <a:rPr lang="pt-BR" sz="5400" b="1" dirty="0" err="1">
                <a:latin typeface="XINGKAI TC LIGHT" panose="02010600040101010101" pitchFamily="2" charset="-120"/>
                <a:ea typeface="XINGKAI TC LIGHT" panose="02010600040101010101" pitchFamily="2" charset="-120"/>
              </a:rPr>
              <a:t>Dermatoscópicos</a:t>
            </a:r>
            <a:endParaRPr lang="pt-BR" sz="5400" b="1" dirty="0">
              <a:latin typeface="XINGKAI TC LIGHT" panose="02010600040101010101" pitchFamily="2" charset="-120"/>
              <a:ea typeface="XINGKAI TC LIGHT" panose="02010600040101010101" pitchFamily="2" charset="-120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282B6771-B065-4F59-04FE-A6DE3E3D8B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685329"/>
              </p:ext>
            </p:extLst>
          </p:nvPr>
        </p:nvGraphicFramePr>
        <p:xfrm>
          <a:off x="1407158" y="1690686"/>
          <a:ext cx="10137142" cy="453866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737517">
                  <a:extLst>
                    <a:ext uri="{9D8B030D-6E8A-4147-A177-3AD203B41FA5}">
                      <a16:colId xmlns:a16="http://schemas.microsoft.com/office/drawing/2014/main" val="1227079805"/>
                    </a:ext>
                  </a:extLst>
                </a:gridCol>
                <a:gridCol w="7399625">
                  <a:extLst>
                    <a:ext uri="{9D8B030D-6E8A-4147-A177-3AD203B41FA5}">
                      <a16:colId xmlns:a16="http://schemas.microsoft.com/office/drawing/2014/main" val="648577088"/>
                    </a:ext>
                  </a:extLst>
                </a:gridCol>
              </a:tblGrid>
              <a:tr h="412606">
                <a:tc>
                  <a:txBody>
                    <a:bodyPr/>
                    <a:lstStyle/>
                    <a:p>
                      <a:r>
                        <a:rPr lang="pt-BR" b="1" dirty="0"/>
                        <a:t>Padrão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Definição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460525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b="1" dirty="0"/>
                        <a:t>Explosão de estrelas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Estrias/</a:t>
                      </a:r>
                      <a:r>
                        <a:rPr lang="pt-BR" b="1" dirty="0" err="1"/>
                        <a:t>pseudopodos</a:t>
                      </a:r>
                      <a:r>
                        <a:rPr lang="pt-BR" b="1" dirty="0"/>
                        <a:t> radiais com área central homogênea pigmentada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195661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Globular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Glóbulos de vários tamanhos em tons de marrom a preto-acinzentado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67466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Homogêneo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Pigmentação marrom a preto-acinzentado difuso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9816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Reticular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Rede pigmentada cobrindo a maior parte da lesão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49061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Multicomponente*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Mais de um dos padrões descritos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51418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b="1" dirty="0"/>
                        <a:t>Despigmentação reticular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Rede </a:t>
                      </a:r>
                      <a:r>
                        <a:rPr lang="pt-BR" b="1" dirty="0" err="1"/>
                        <a:t>hipopigmentada</a:t>
                      </a:r>
                      <a:r>
                        <a:rPr lang="pt-BR" b="1" dirty="0"/>
                        <a:t>/branca circundando estruturas vasculares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213150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b="1" dirty="0"/>
                        <a:t>Vasos em ponto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Pontos vermelhos difusos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200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Vasos Glomerulares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Capilares tortuosos em forma de glomérulo, difusos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1141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Vasos em grampo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Vasos curvados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735110"/>
                  </a:ext>
                </a:extLst>
              </a:tr>
              <a:tr h="412606">
                <a:tc>
                  <a:txBody>
                    <a:bodyPr/>
                    <a:lstStyle/>
                    <a:p>
                      <a:r>
                        <a:rPr lang="pt-BR" dirty="0"/>
                        <a:t>Vasos lineares irregulares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Vasos lineares irregulares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4340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8F73F5CF-D553-D4FA-E527-2ECDABEA3196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0985598-B3CE-D7E7-560E-6970BEBF21D2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966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04380991-CE47-E433-1748-C5CFBC8F5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7CF5AA3-DCC7-41ED-5D35-D8AF5AB4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Padrões </a:t>
            </a:r>
            <a:r>
              <a:rPr lang="pt-BR" sz="5400" b="1" dirty="0" err="1">
                <a:latin typeface="XINGKAI TC LIGHT" panose="02010600040101010101" pitchFamily="2" charset="-120"/>
                <a:ea typeface="XINGKAI TC LIGHT" panose="02010600040101010101" pitchFamily="2" charset="-120"/>
              </a:rPr>
              <a:t>Dermatoscópicos</a:t>
            </a:r>
            <a:endParaRPr lang="pt-BR" sz="5400" b="1" dirty="0">
              <a:latin typeface="XINGKAI TC LIGHT" panose="02010600040101010101" pitchFamily="2" charset="-120"/>
              <a:ea typeface="XINGKAI TC LIGHT" panose="02010600040101010101" pitchFamily="2" charset="-120"/>
            </a:endParaRPr>
          </a:p>
        </p:txBody>
      </p:sp>
      <p:pic>
        <p:nvPicPr>
          <p:cNvPr id="3073" name="Picture 1" descr="page6image22674640">
            <a:extLst>
              <a:ext uri="{FF2B5EF4-FFF2-40B4-BE49-F238E27FC236}">
                <a16:creationId xmlns:a16="http://schemas.microsoft.com/office/drawing/2014/main" id="{F8D79154-8C0C-D231-7860-2DD7D020F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400" y="1468119"/>
            <a:ext cx="7091489" cy="476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95EA923-9DA3-FE4F-D3E6-42D4B5DC7EE3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58A935C-B323-4675-5EEB-42A2CC55F603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658B077-AFCB-B613-3B30-B02A67BBBA32}"/>
              </a:ext>
            </a:extLst>
          </p:cNvPr>
          <p:cNvSpPr txBox="1"/>
          <p:nvPr/>
        </p:nvSpPr>
        <p:spPr>
          <a:xfrm>
            <a:off x="2848400" y="3481992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>
                <a:highlight>
                  <a:srgbClr val="EBB517"/>
                </a:highlight>
                <a:latin typeface="Berlin Sans FB" panose="020E0602020502020306" pitchFamily="34" charset="77"/>
              </a:rPr>
              <a:t>Starbust</a:t>
            </a:r>
            <a:endParaRPr lang="pt-BR" dirty="0">
              <a:highlight>
                <a:srgbClr val="EBB517"/>
              </a:highlight>
              <a:latin typeface="Berlin Sans FB" panose="020E0602020502020306" pitchFamily="34" charset="77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8CF7207-B709-D762-F1DC-DF669097D38F}"/>
              </a:ext>
            </a:extLst>
          </p:cNvPr>
          <p:cNvSpPr txBox="1"/>
          <p:nvPr/>
        </p:nvSpPr>
        <p:spPr>
          <a:xfrm>
            <a:off x="6522553" y="3429000"/>
            <a:ext cx="2645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ighlight>
                  <a:srgbClr val="EBB517"/>
                </a:highlight>
                <a:latin typeface="Berlin Sans FB" panose="020E0602020502020306" pitchFamily="34" charset="77"/>
              </a:rPr>
              <a:t>Despigmentação reticular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F8C530-035A-13C6-14B1-CEA4602BAAB3}"/>
              </a:ext>
            </a:extLst>
          </p:cNvPr>
          <p:cNvSpPr txBox="1"/>
          <p:nvPr/>
        </p:nvSpPr>
        <p:spPr>
          <a:xfrm>
            <a:off x="2848400" y="5865198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ighlight>
                  <a:srgbClr val="EBB517"/>
                </a:highlight>
                <a:latin typeface="Berlin Sans FB" panose="020E0602020502020306" pitchFamily="34" charset="77"/>
              </a:rPr>
              <a:t>Vasos em ponto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E1A651-B2A0-772E-C759-3A36B9605C52}"/>
              </a:ext>
            </a:extLst>
          </p:cNvPr>
          <p:cNvSpPr txBox="1"/>
          <p:nvPr/>
        </p:nvSpPr>
        <p:spPr>
          <a:xfrm>
            <a:off x="6522553" y="5861040"/>
            <a:ext cx="2004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ighlight>
                  <a:srgbClr val="EBB517"/>
                </a:highlight>
                <a:latin typeface="Berlin Sans FB" panose="020E0602020502020306" pitchFamily="34" charset="77"/>
              </a:rPr>
              <a:t>Vasos glomerulares</a:t>
            </a:r>
          </a:p>
        </p:txBody>
      </p:sp>
    </p:spTree>
    <p:extLst>
      <p:ext uri="{BB962C8B-B14F-4D97-AF65-F5344CB8AC3E}">
        <p14:creationId xmlns:p14="http://schemas.microsoft.com/office/powerpoint/2010/main" val="173882102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E81FF-0A25-1222-815A-E08FBB6B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Melanoma </a:t>
            </a:r>
            <a:r>
              <a:rPr lang="pt-BR" sz="5400" b="1" dirty="0" err="1">
                <a:latin typeface="XINGKAI TC LIGHT" panose="02010600040101010101" pitchFamily="2" charset="-120"/>
                <a:ea typeface="XINGKAI TC LIGHT" panose="02010600040101010101" pitchFamily="2" charset="-120"/>
              </a:rPr>
              <a:t>spitzoide</a:t>
            </a:r>
            <a:endParaRPr lang="pt-BR" sz="5400" b="1" dirty="0">
              <a:latin typeface="XINGKAI TC LIGHT" panose="02010600040101010101" pitchFamily="2" charset="-120"/>
              <a:ea typeface="XINGKAI TC LIGHT" panose="02010600040101010101" pitchFamily="2" charset="-12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B9D639-89F8-E080-A5EB-04BFDFAE9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000249"/>
            <a:ext cx="9124950" cy="4133851"/>
          </a:xfrm>
        </p:spPr>
        <p:txBody>
          <a:bodyPr/>
          <a:lstStyle/>
          <a:p>
            <a:pPr algn="just"/>
            <a:r>
              <a:rPr lang="pt-BR" dirty="0" err="1">
                <a:latin typeface="Berlin Sans FB" panose="020E0602020502020306" pitchFamily="34" charset="77"/>
              </a:rPr>
              <a:t>Dermatoscopia</a:t>
            </a:r>
            <a:r>
              <a:rPr lang="pt-BR" dirty="0">
                <a:latin typeface="Berlin Sans FB" panose="020E0602020502020306" pitchFamily="34" charset="77"/>
              </a:rPr>
              <a:t>:	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Assimetria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Padrão multicomponentes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Nevo de </a:t>
            </a:r>
            <a:r>
              <a:rPr lang="pt-BR" dirty="0" err="1">
                <a:latin typeface="Berlin Sans FB" panose="020E0602020502020306" pitchFamily="34" charset="77"/>
              </a:rPr>
              <a:t>Spitz</a:t>
            </a:r>
            <a:r>
              <a:rPr lang="pt-BR" dirty="0">
                <a:latin typeface="Berlin Sans FB" panose="020E0602020502020306" pitchFamily="34" charset="77"/>
              </a:rPr>
              <a:t>-símile ⚠️</a:t>
            </a:r>
          </a:p>
          <a:p>
            <a:pPr lvl="1" algn="just"/>
            <a:endParaRPr lang="pt-BR" dirty="0">
              <a:latin typeface="Berlin Sans FB" panose="020E0602020502020306" pitchFamily="34" charset="77"/>
            </a:endParaRPr>
          </a:p>
          <a:p>
            <a:pPr algn="just"/>
            <a:r>
              <a:rPr lang="pt-BR" dirty="0">
                <a:latin typeface="Berlin Sans FB" panose="020E0602020502020306" pitchFamily="34" charset="77"/>
              </a:rPr>
              <a:t>Risco de melanoma nas lesões spitzoides</a:t>
            </a:r>
            <a:r>
              <a:rPr lang="pt-BR" baseline="30000" dirty="0">
                <a:latin typeface="Berlin Sans FB" panose="020E0602020502020306" pitchFamily="34" charset="77"/>
              </a:rPr>
              <a:t>1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&gt; 50 anos – 50% de probabilidade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&lt; 30 anos – 7% de probabilidade 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Lesões nodulares – 32% de probabilidade</a:t>
            </a:r>
          </a:p>
          <a:p>
            <a:pPr lvl="1" algn="just"/>
            <a:r>
              <a:rPr lang="pt-BR" dirty="0">
                <a:latin typeface="Berlin Sans FB" panose="020E0602020502020306" pitchFamily="34" charset="77"/>
              </a:rPr>
              <a:t>Lesões planas – 12% de probabilidade</a:t>
            </a:r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FA4324E-0AD6-CFB9-CAA4-2E1F8F68D41C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3CC8C1-4D11-F4CF-B33A-7CA74A40E0D6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1. </a:t>
            </a:r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</p:spTree>
    <p:extLst>
      <p:ext uri="{BB962C8B-B14F-4D97-AF65-F5344CB8AC3E}">
        <p14:creationId xmlns:p14="http://schemas.microsoft.com/office/powerpoint/2010/main" val="2486746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C56A30-DB5D-085B-B1ED-03D5E9A9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Manejo</a:t>
            </a:r>
            <a:r>
              <a:rPr lang="pt-BR" dirty="0"/>
              <a:t> </a:t>
            </a:r>
          </a:p>
        </p:txBody>
      </p:sp>
      <p:pic>
        <p:nvPicPr>
          <p:cNvPr id="5" name="Espaço Reservado para Conteúdo 4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286F2396-283F-A4ED-B73D-1B0BB9AED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9023" y="2415824"/>
            <a:ext cx="9504777" cy="4077051"/>
          </a:xfr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C0B37FB-E505-1E6D-6185-B4DDB8C76A97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87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8BAF92F5-54BC-9E2C-EEA4-84D0CDC9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4A2008D6-7FCC-FB13-549A-BA5582D3DD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94" t="1905"/>
          <a:stretch/>
        </p:blipFill>
        <p:spPr>
          <a:xfrm>
            <a:off x="2513105" y="197134"/>
            <a:ext cx="7173819" cy="611753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0674FC-2A41-642A-F187-40CD2958F49B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Adaptado de: </a:t>
            </a:r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7378E45-66B6-02B5-9B41-FF26DC6368C7}"/>
              </a:ext>
            </a:extLst>
          </p:cNvPr>
          <p:cNvSpPr txBox="1"/>
          <p:nvPr/>
        </p:nvSpPr>
        <p:spPr>
          <a:xfrm>
            <a:off x="9057655" y="179534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6521C8-356B-2A5C-7CFE-45602174FA73}"/>
              </a:ext>
            </a:extLst>
          </p:cNvPr>
          <p:cNvSpPr txBox="1"/>
          <p:nvPr/>
        </p:nvSpPr>
        <p:spPr>
          <a:xfrm>
            <a:off x="9057655" y="258508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B76522-4254-EF40-7379-2F4613EB1151}"/>
              </a:ext>
            </a:extLst>
          </p:cNvPr>
          <p:cNvSpPr txBox="1"/>
          <p:nvPr/>
        </p:nvSpPr>
        <p:spPr>
          <a:xfrm>
            <a:off x="9993528" y="3255902"/>
            <a:ext cx="1891865" cy="1446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 Nodulares: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15/15 dias por 1 mês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Mensal → Bimestral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27D17D-9223-6B18-A997-20903C57F006}"/>
              </a:ext>
            </a:extLst>
          </p:cNvPr>
          <p:cNvSpPr txBox="1"/>
          <p:nvPr/>
        </p:nvSpPr>
        <p:spPr>
          <a:xfrm>
            <a:off x="9993529" y="1823225"/>
            <a:ext cx="1891865" cy="12311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 Planas: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A cada 2-3 meses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75443EF-C2D8-DDF2-A9E7-0E394E60B26E}"/>
              </a:ext>
            </a:extLst>
          </p:cNvPr>
          <p:cNvSpPr txBox="1"/>
          <p:nvPr/>
        </p:nvSpPr>
        <p:spPr>
          <a:xfrm>
            <a:off x="9080151" y="2026974"/>
            <a:ext cx="4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4022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8BAF92F5-54BC-9E2C-EEA4-84D0CDC9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4A2008D6-7FCC-FB13-549A-BA5582D3DD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94" t="1905"/>
          <a:stretch/>
        </p:blipFill>
        <p:spPr>
          <a:xfrm>
            <a:off x="2513105" y="197134"/>
            <a:ext cx="7173819" cy="611753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0674FC-2A41-642A-F187-40CD2958F49B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Adaptado de: </a:t>
            </a:r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D313AA-570C-23F6-E882-585D81014B47}"/>
              </a:ext>
            </a:extLst>
          </p:cNvPr>
          <p:cNvSpPr txBox="1"/>
          <p:nvPr/>
        </p:nvSpPr>
        <p:spPr>
          <a:xfrm>
            <a:off x="3365474" y="785813"/>
            <a:ext cx="982961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1: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Simetria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6AEB14D-2FC5-A4E0-8E68-21D034B112ED}"/>
              </a:ext>
            </a:extLst>
          </p:cNvPr>
          <p:cNvCxnSpPr/>
          <p:nvPr/>
        </p:nvCxnSpPr>
        <p:spPr>
          <a:xfrm>
            <a:off x="4300538" y="1108978"/>
            <a:ext cx="38576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7378E45-66B6-02B5-9B41-FF26DC6368C7}"/>
              </a:ext>
            </a:extLst>
          </p:cNvPr>
          <p:cNvSpPr txBox="1"/>
          <p:nvPr/>
        </p:nvSpPr>
        <p:spPr>
          <a:xfrm>
            <a:off x="9057655" y="179534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6521C8-356B-2A5C-7CFE-45602174FA73}"/>
              </a:ext>
            </a:extLst>
          </p:cNvPr>
          <p:cNvSpPr txBox="1"/>
          <p:nvPr/>
        </p:nvSpPr>
        <p:spPr>
          <a:xfrm>
            <a:off x="9057655" y="258508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B76522-4254-EF40-7379-2F4613EB1151}"/>
              </a:ext>
            </a:extLst>
          </p:cNvPr>
          <p:cNvSpPr txBox="1"/>
          <p:nvPr/>
        </p:nvSpPr>
        <p:spPr>
          <a:xfrm>
            <a:off x="9993528" y="3255902"/>
            <a:ext cx="1891865" cy="1446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 Nodulares: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15/15 dias por 1 mês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Mensal → Bimestral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27D17D-9223-6B18-A997-20903C57F006}"/>
              </a:ext>
            </a:extLst>
          </p:cNvPr>
          <p:cNvSpPr txBox="1"/>
          <p:nvPr/>
        </p:nvSpPr>
        <p:spPr>
          <a:xfrm>
            <a:off x="9993529" y="1823225"/>
            <a:ext cx="1891865" cy="12311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 Planas: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A cada 2-3 meses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75443EF-C2D8-DDF2-A9E7-0E394E60B26E}"/>
              </a:ext>
            </a:extLst>
          </p:cNvPr>
          <p:cNvSpPr txBox="1"/>
          <p:nvPr/>
        </p:nvSpPr>
        <p:spPr>
          <a:xfrm>
            <a:off x="9080151" y="2026974"/>
            <a:ext cx="4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5809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8BAF92F5-54BC-9E2C-EEA4-84D0CDC9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4A2008D6-7FCC-FB13-549A-BA5582D3DD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94" t="1905"/>
          <a:stretch/>
        </p:blipFill>
        <p:spPr>
          <a:xfrm>
            <a:off x="2513105" y="197134"/>
            <a:ext cx="7173819" cy="611753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0674FC-2A41-642A-F187-40CD2958F49B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Adaptado de: </a:t>
            </a:r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D313AA-570C-23F6-E882-585D81014B47}"/>
              </a:ext>
            </a:extLst>
          </p:cNvPr>
          <p:cNvSpPr txBox="1"/>
          <p:nvPr/>
        </p:nvSpPr>
        <p:spPr>
          <a:xfrm>
            <a:off x="3365474" y="785813"/>
            <a:ext cx="982961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1: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Simetria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6AEB14D-2FC5-A4E0-8E68-21D034B112ED}"/>
              </a:ext>
            </a:extLst>
          </p:cNvPr>
          <p:cNvCxnSpPr/>
          <p:nvPr/>
        </p:nvCxnSpPr>
        <p:spPr>
          <a:xfrm>
            <a:off x="4300538" y="1108978"/>
            <a:ext cx="38576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C9FF19-3DFA-8B99-31F9-268535A45383}"/>
              </a:ext>
            </a:extLst>
          </p:cNvPr>
          <p:cNvSpPr txBox="1"/>
          <p:nvPr/>
        </p:nvSpPr>
        <p:spPr>
          <a:xfrm>
            <a:off x="3391923" y="1629278"/>
            <a:ext cx="930062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2: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Idade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C1E45F23-FE1A-C5D5-9938-048B7F2B5967}"/>
              </a:ext>
            </a:extLst>
          </p:cNvPr>
          <p:cNvCxnSpPr/>
          <p:nvPr/>
        </p:nvCxnSpPr>
        <p:spPr>
          <a:xfrm>
            <a:off x="4300538" y="1952443"/>
            <a:ext cx="385762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7378E45-66B6-02B5-9B41-FF26DC6368C7}"/>
              </a:ext>
            </a:extLst>
          </p:cNvPr>
          <p:cNvSpPr txBox="1"/>
          <p:nvPr/>
        </p:nvSpPr>
        <p:spPr>
          <a:xfrm>
            <a:off x="9057655" y="179534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6521C8-356B-2A5C-7CFE-45602174FA73}"/>
              </a:ext>
            </a:extLst>
          </p:cNvPr>
          <p:cNvSpPr txBox="1"/>
          <p:nvPr/>
        </p:nvSpPr>
        <p:spPr>
          <a:xfrm>
            <a:off x="9057655" y="258508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B76522-4254-EF40-7379-2F4613EB1151}"/>
              </a:ext>
            </a:extLst>
          </p:cNvPr>
          <p:cNvSpPr txBox="1"/>
          <p:nvPr/>
        </p:nvSpPr>
        <p:spPr>
          <a:xfrm>
            <a:off x="9993528" y="3255902"/>
            <a:ext cx="1891865" cy="1446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 Nodulares: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15/15 dias por 1 mês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Mensal → Bimestral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27D17D-9223-6B18-A997-20903C57F006}"/>
              </a:ext>
            </a:extLst>
          </p:cNvPr>
          <p:cNvSpPr txBox="1"/>
          <p:nvPr/>
        </p:nvSpPr>
        <p:spPr>
          <a:xfrm>
            <a:off x="9993529" y="1823225"/>
            <a:ext cx="1891865" cy="12311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 Planas: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A cada 2-3 meses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75443EF-C2D8-DDF2-A9E7-0E394E60B26E}"/>
              </a:ext>
            </a:extLst>
          </p:cNvPr>
          <p:cNvSpPr txBox="1"/>
          <p:nvPr/>
        </p:nvSpPr>
        <p:spPr>
          <a:xfrm>
            <a:off x="9080151" y="2026974"/>
            <a:ext cx="4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7288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8BAF92F5-54BC-9E2C-EEA4-84D0CDC9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4A2008D6-7FCC-FB13-549A-BA5582D3DD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94" t="1905"/>
          <a:stretch/>
        </p:blipFill>
        <p:spPr>
          <a:xfrm>
            <a:off x="2513105" y="197134"/>
            <a:ext cx="7173819" cy="611753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60674FC-2A41-642A-F187-40CD2958F49B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Adaptado de: </a:t>
            </a:r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D313AA-570C-23F6-E882-585D81014B47}"/>
              </a:ext>
            </a:extLst>
          </p:cNvPr>
          <p:cNvSpPr txBox="1"/>
          <p:nvPr/>
        </p:nvSpPr>
        <p:spPr>
          <a:xfrm>
            <a:off x="3365474" y="785813"/>
            <a:ext cx="982961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1: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Simetria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6AEB14D-2FC5-A4E0-8E68-21D034B112ED}"/>
              </a:ext>
            </a:extLst>
          </p:cNvPr>
          <p:cNvCxnSpPr/>
          <p:nvPr/>
        </p:nvCxnSpPr>
        <p:spPr>
          <a:xfrm>
            <a:off x="4300538" y="1108978"/>
            <a:ext cx="38576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C9FF19-3DFA-8B99-31F9-268535A45383}"/>
              </a:ext>
            </a:extLst>
          </p:cNvPr>
          <p:cNvSpPr txBox="1"/>
          <p:nvPr/>
        </p:nvSpPr>
        <p:spPr>
          <a:xfrm>
            <a:off x="3391923" y="1629278"/>
            <a:ext cx="930062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2: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Idade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C1E45F23-FE1A-C5D5-9938-048B7F2B5967}"/>
              </a:ext>
            </a:extLst>
          </p:cNvPr>
          <p:cNvCxnSpPr/>
          <p:nvPr/>
        </p:nvCxnSpPr>
        <p:spPr>
          <a:xfrm>
            <a:off x="4300538" y="1952443"/>
            <a:ext cx="385762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73803B81-206D-924C-C9C3-C1FA1987D74E}"/>
              </a:ext>
            </a:extLst>
          </p:cNvPr>
          <p:cNvSpPr txBox="1"/>
          <p:nvPr/>
        </p:nvSpPr>
        <p:spPr>
          <a:xfrm>
            <a:off x="3286125" y="2482178"/>
            <a:ext cx="1074333" cy="646331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Passo 3:</a:t>
            </a:r>
          </a:p>
          <a:p>
            <a:pPr algn="ctr"/>
            <a:r>
              <a:rPr lang="pt-BR" dirty="0">
                <a:solidFill>
                  <a:schemeClr val="tx1"/>
                </a:solidFill>
                <a:latin typeface="Berlin Sans FB" panose="020E0602020502020306" pitchFamily="34" charset="77"/>
                <a:cs typeface="Dreaming Outloud Script Pro" panose="03050502040304050704" pitchFamily="66" charset="77"/>
              </a:rPr>
              <a:t>Clínica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9F9870C-F70E-BCA6-E8D9-1008975C05B3}"/>
              </a:ext>
            </a:extLst>
          </p:cNvPr>
          <p:cNvCxnSpPr/>
          <p:nvPr/>
        </p:nvCxnSpPr>
        <p:spPr>
          <a:xfrm>
            <a:off x="4300539" y="2805343"/>
            <a:ext cx="385762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7378E45-66B6-02B5-9B41-FF26DC6368C7}"/>
              </a:ext>
            </a:extLst>
          </p:cNvPr>
          <p:cNvSpPr txBox="1"/>
          <p:nvPr/>
        </p:nvSpPr>
        <p:spPr>
          <a:xfrm>
            <a:off x="9057655" y="1795347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86521C8-356B-2A5C-7CFE-45602174FA73}"/>
              </a:ext>
            </a:extLst>
          </p:cNvPr>
          <p:cNvSpPr txBox="1"/>
          <p:nvPr/>
        </p:nvSpPr>
        <p:spPr>
          <a:xfrm>
            <a:off x="9057655" y="258508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B76522-4254-EF40-7379-2F4613EB1151}"/>
              </a:ext>
            </a:extLst>
          </p:cNvPr>
          <p:cNvSpPr txBox="1"/>
          <p:nvPr/>
        </p:nvSpPr>
        <p:spPr>
          <a:xfrm>
            <a:off x="9993528" y="3255902"/>
            <a:ext cx="1891865" cy="1446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 Nodulares: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15/15 dias por 1 mês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Mensal → Bimestral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027D17D-9223-6B18-A997-20903C57F006}"/>
              </a:ext>
            </a:extLst>
          </p:cNvPr>
          <p:cNvSpPr txBox="1"/>
          <p:nvPr/>
        </p:nvSpPr>
        <p:spPr>
          <a:xfrm>
            <a:off x="9993529" y="1823225"/>
            <a:ext cx="1891865" cy="12311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 Planas: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A cada 2-3 meses →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Encerrar após 6 meses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sem crescimento ou </a:t>
            </a:r>
          </a:p>
          <a:p>
            <a:pPr algn="ctr"/>
            <a:r>
              <a:rPr lang="pt-BR" sz="1400" dirty="0">
                <a:latin typeface="Berlin Sans FB" panose="020E0602020502020306" pitchFamily="34" charset="77"/>
              </a:rPr>
              <a:t>involução completa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75443EF-C2D8-DDF2-A9E7-0E394E60B26E}"/>
              </a:ext>
            </a:extLst>
          </p:cNvPr>
          <p:cNvSpPr txBox="1"/>
          <p:nvPr/>
        </p:nvSpPr>
        <p:spPr>
          <a:xfrm>
            <a:off x="9080151" y="2026974"/>
            <a:ext cx="4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**</a:t>
            </a:r>
            <a:endParaRPr lang="pt-BR" dirty="0"/>
          </a:p>
        </p:txBody>
      </p:sp>
      <p:pic>
        <p:nvPicPr>
          <p:cNvPr id="12" name="Gráfico 11" descr="Marca de seleção com preenchimento sólido">
            <a:extLst>
              <a:ext uri="{FF2B5EF4-FFF2-40B4-BE49-F238E27FC236}">
                <a16:creationId xmlns:a16="http://schemas.microsoft.com/office/drawing/2014/main" id="{6BBC3CC5-DC99-25B7-0521-571C324B40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8953" y="328613"/>
            <a:ext cx="914400" cy="914400"/>
          </a:xfrm>
          <a:prstGeom prst="rect">
            <a:avLst/>
          </a:prstGeom>
        </p:spPr>
      </p:pic>
      <p:pic>
        <p:nvPicPr>
          <p:cNvPr id="18" name="Gráfico 17" descr="Marca de seleção com preenchimento sólido">
            <a:extLst>
              <a:ext uri="{FF2B5EF4-FFF2-40B4-BE49-F238E27FC236}">
                <a16:creationId xmlns:a16="http://schemas.microsoft.com/office/drawing/2014/main" id="{9E75A864-51AD-C809-9743-7DD8923D05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2503" y="1145891"/>
            <a:ext cx="914400" cy="914400"/>
          </a:xfrm>
          <a:prstGeom prst="rect">
            <a:avLst/>
          </a:prstGeom>
        </p:spPr>
      </p:pic>
      <p:pic>
        <p:nvPicPr>
          <p:cNvPr id="19" name="Gráfico 18" descr="Marca de seleção com preenchimento sólido">
            <a:extLst>
              <a:ext uri="{FF2B5EF4-FFF2-40B4-BE49-F238E27FC236}">
                <a16:creationId xmlns:a16="http://schemas.microsoft.com/office/drawing/2014/main" id="{541269C2-F688-DE34-30AB-E2B971A78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1735" y="1998603"/>
            <a:ext cx="914400" cy="9144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DA1CBD93-FC8E-DBC9-481D-2B78CC6A4E6A}"/>
              </a:ext>
            </a:extLst>
          </p:cNvPr>
          <p:cNvSpPr/>
          <p:nvPr/>
        </p:nvSpPr>
        <p:spPr>
          <a:xfrm>
            <a:off x="7479088" y="2275264"/>
            <a:ext cx="1638505" cy="807188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14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6A7BE4-62D6-ADB7-E5FE-A9647055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Condução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FBA0D-F377-08F8-9A39-D71C8E44A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762" y="2014538"/>
            <a:ext cx="9072563" cy="4129088"/>
          </a:xfrm>
        </p:spPr>
        <p:txBody>
          <a:bodyPr>
            <a:normAutofit/>
          </a:bodyPr>
          <a:lstStyle/>
          <a:p>
            <a:pPr algn="just"/>
            <a:r>
              <a:rPr lang="pt-BR" b="1" dirty="0">
                <a:latin typeface="Berlin Sans FB" panose="020E0602020502020306" pitchFamily="34" charset="77"/>
              </a:rPr>
              <a:t>Nevo de </a:t>
            </a:r>
            <a:r>
              <a:rPr lang="pt-BR" b="1" dirty="0" err="1">
                <a:latin typeface="Berlin Sans FB" panose="020E0602020502020306" pitchFamily="34" charset="77"/>
              </a:rPr>
              <a:t>Spitz</a:t>
            </a:r>
            <a:r>
              <a:rPr lang="pt-BR" b="1" dirty="0">
                <a:latin typeface="Berlin Sans FB" panose="020E0602020502020306" pitchFamily="34" charset="77"/>
              </a:rPr>
              <a:t>    </a:t>
            </a:r>
          </a:p>
          <a:p>
            <a:pPr lvl="1" algn="just"/>
            <a:r>
              <a:rPr lang="pt-BR" sz="2800" dirty="0">
                <a:latin typeface="Berlin Sans FB" panose="020E0602020502020306" pitchFamily="34" charset="77"/>
              </a:rPr>
              <a:t>Sem tratamento adicional necessário</a:t>
            </a:r>
          </a:p>
          <a:p>
            <a:pPr lvl="1" algn="just"/>
            <a:endParaRPr lang="pt-BR" sz="2800" dirty="0">
              <a:latin typeface="Berlin Sans FB" panose="020E0602020502020306" pitchFamily="34" charset="77"/>
            </a:endParaRPr>
          </a:p>
          <a:p>
            <a:pPr algn="just"/>
            <a:r>
              <a:rPr lang="pt-BR" b="1" dirty="0">
                <a:latin typeface="Berlin Sans FB" panose="020E0602020502020306" pitchFamily="34" charset="77"/>
              </a:rPr>
              <a:t>Melanoma </a:t>
            </a:r>
            <a:r>
              <a:rPr lang="pt-BR" b="1" dirty="0" err="1">
                <a:latin typeface="Berlin Sans FB" panose="020E0602020502020306" pitchFamily="34" charset="77"/>
              </a:rPr>
              <a:t>Spitzoide</a:t>
            </a:r>
            <a:r>
              <a:rPr lang="pt-BR" b="1" dirty="0">
                <a:latin typeface="Berlin Sans FB" panose="020E0602020502020306" pitchFamily="34" charset="77"/>
              </a:rPr>
              <a:t> </a:t>
            </a:r>
          </a:p>
          <a:p>
            <a:pPr lvl="1" algn="just"/>
            <a:r>
              <a:rPr lang="pt-BR" sz="2800" dirty="0">
                <a:latin typeface="Berlin Sans FB" panose="020E0602020502020306" pitchFamily="34" charset="77"/>
              </a:rPr>
              <a:t>Manejo semelhante aos outros tipos de melanoma</a:t>
            </a:r>
          </a:p>
          <a:p>
            <a:pPr lvl="1" algn="just"/>
            <a:endParaRPr lang="pt-BR" sz="2800" dirty="0">
              <a:latin typeface="Berlin Sans FB" panose="020E0602020502020306" pitchFamily="34" charset="77"/>
            </a:endParaRPr>
          </a:p>
          <a:p>
            <a:pPr algn="just"/>
            <a:r>
              <a:rPr lang="pt-BR" b="1" dirty="0">
                <a:latin typeface="Berlin Sans FB" panose="020E0602020502020306" pitchFamily="34" charset="77"/>
              </a:rPr>
              <a:t>Tumor de </a:t>
            </a:r>
            <a:r>
              <a:rPr lang="pt-BR" b="1" dirty="0" err="1">
                <a:latin typeface="Berlin Sans FB" panose="020E0602020502020306" pitchFamily="34" charset="77"/>
              </a:rPr>
              <a:t>Spitz</a:t>
            </a:r>
            <a:r>
              <a:rPr lang="pt-BR" b="1" dirty="0">
                <a:latin typeface="Berlin Sans FB" panose="020E0602020502020306" pitchFamily="34" charset="77"/>
              </a:rPr>
              <a:t> Atípico </a:t>
            </a:r>
          </a:p>
          <a:p>
            <a:pPr lvl="1" algn="just"/>
            <a:r>
              <a:rPr lang="pt-BR" sz="2800" dirty="0">
                <a:latin typeface="Berlin Sans FB" panose="020E0602020502020306" pitchFamily="34" charset="77"/>
              </a:rPr>
              <a:t>Excisão cirúrgica ampla (margem de 1cm) + follow-up clínico de linfonodos superficiais por 3 anos</a:t>
            </a:r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6BB4436-B31D-597B-85BD-F4B4C8CCD158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580594-05CB-13DB-B051-58DED7F2F23F}"/>
              </a:ext>
            </a:extLst>
          </p:cNvPr>
          <p:cNvSpPr txBox="1"/>
          <p:nvPr/>
        </p:nvSpPr>
        <p:spPr>
          <a:xfrm>
            <a:off x="1016001" y="6346210"/>
            <a:ext cx="1117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err="1"/>
              <a:t>Lallas</a:t>
            </a:r>
            <a:r>
              <a:rPr lang="pt-BR" sz="1000" dirty="0"/>
              <a:t> A, </a:t>
            </a:r>
            <a:r>
              <a:rPr lang="pt-BR" sz="1000" dirty="0" err="1"/>
              <a:t>Apalla</a:t>
            </a:r>
            <a:r>
              <a:rPr lang="pt-BR" sz="1000" dirty="0"/>
              <a:t> </a:t>
            </a:r>
            <a:r>
              <a:rPr lang="pt-BR" sz="1000" dirty="0" err="1"/>
              <a:t>Z</a:t>
            </a:r>
            <a:r>
              <a:rPr lang="pt-BR" sz="1000" dirty="0"/>
              <a:t>, </a:t>
            </a:r>
            <a:r>
              <a:rPr lang="pt-BR" sz="1000" dirty="0" err="1"/>
              <a:t>Ioannides</a:t>
            </a:r>
            <a:r>
              <a:rPr lang="pt-BR" sz="1000" dirty="0"/>
              <a:t> </a:t>
            </a:r>
            <a:r>
              <a:rPr lang="pt-BR" sz="1000" dirty="0" err="1"/>
              <a:t>D</a:t>
            </a:r>
            <a:r>
              <a:rPr lang="pt-BR" sz="1000" dirty="0"/>
              <a:t>, </a:t>
            </a:r>
            <a:r>
              <a:rPr lang="pt-BR" sz="1000" dirty="0" err="1"/>
              <a:t>Lazaridou</a:t>
            </a:r>
            <a:r>
              <a:rPr lang="pt-BR" sz="1000" dirty="0"/>
              <a:t> E, </a:t>
            </a:r>
            <a:r>
              <a:rPr lang="pt-BR" sz="1000" dirty="0" err="1"/>
              <a:t>Kyrgidis</a:t>
            </a:r>
            <a:r>
              <a:rPr lang="pt-BR" sz="1000" dirty="0"/>
              <a:t> A, </a:t>
            </a:r>
            <a:r>
              <a:rPr lang="pt-BR" sz="1000" dirty="0" err="1"/>
              <a:t>Broganelli</a:t>
            </a:r>
            <a:r>
              <a:rPr lang="pt-BR" sz="1000" dirty="0"/>
              <a:t> </a:t>
            </a:r>
            <a:r>
              <a:rPr lang="pt-BR" sz="1000" dirty="0" err="1"/>
              <a:t>P</a:t>
            </a:r>
            <a:r>
              <a:rPr lang="pt-BR" sz="1000" dirty="0"/>
              <a:t>, </a:t>
            </a:r>
            <a:r>
              <a:rPr lang="pt-BR" sz="1000" dirty="0" err="1"/>
              <a:t>Alfano</a:t>
            </a:r>
            <a:r>
              <a:rPr lang="pt-BR" sz="1000" dirty="0"/>
              <a:t> </a:t>
            </a:r>
            <a:r>
              <a:rPr lang="pt-BR" sz="1000" dirty="0" err="1"/>
              <a:t>R</a:t>
            </a:r>
            <a:r>
              <a:rPr lang="pt-BR" sz="1000" dirty="0"/>
              <a:t>, </a:t>
            </a:r>
            <a:r>
              <a:rPr lang="pt-BR" sz="1000" dirty="0" err="1"/>
              <a:t>Zalaudek</a:t>
            </a:r>
            <a:r>
              <a:rPr lang="pt-BR" sz="1000" dirty="0"/>
              <a:t> </a:t>
            </a:r>
            <a:r>
              <a:rPr lang="pt-BR" sz="1000" dirty="0" err="1"/>
              <a:t>I</a:t>
            </a:r>
            <a:r>
              <a:rPr lang="pt-BR" sz="1000" dirty="0"/>
              <a:t>, </a:t>
            </a:r>
            <a:r>
              <a:rPr lang="pt-BR" sz="1000" dirty="0" err="1"/>
              <a:t>Argenziano</a:t>
            </a:r>
            <a:r>
              <a:rPr lang="pt-BR" sz="1000" dirty="0"/>
              <a:t> </a:t>
            </a:r>
            <a:r>
              <a:rPr lang="pt-BR" sz="1000" dirty="0" err="1"/>
              <a:t>G</a:t>
            </a:r>
            <a:r>
              <a:rPr lang="pt-BR" sz="1000" dirty="0"/>
              <a:t>;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Update </a:t>
            </a:r>
            <a:r>
              <a:rPr lang="pt-BR" sz="1000" dirty="0" err="1"/>
              <a:t>on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</a:t>
            </a:r>
            <a:r>
              <a:rPr lang="pt-BR" sz="1000" dirty="0" err="1"/>
              <a:t>of</a:t>
            </a:r>
            <a:r>
              <a:rPr lang="pt-BR" sz="1000" dirty="0"/>
              <a:t> </a:t>
            </a:r>
            <a:r>
              <a:rPr lang="pt-BR" sz="1000" dirty="0" err="1"/>
              <a:t>Spitz</a:t>
            </a:r>
            <a:r>
              <a:rPr lang="pt-BR" sz="1000" dirty="0"/>
              <a:t>/Reed </a:t>
            </a:r>
            <a:r>
              <a:rPr lang="pt-BR" sz="1000" dirty="0" err="1"/>
              <a:t>naevi</a:t>
            </a:r>
            <a:r>
              <a:rPr lang="pt-BR" sz="1000" dirty="0"/>
              <a:t> </a:t>
            </a:r>
            <a:r>
              <a:rPr lang="pt-BR" sz="1000" dirty="0" err="1"/>
              <a:t>and</a:t>
            </a:r>
            <a:r>
              <a:rPr lang="pt-BR" sz="1000" dirty="0"/>
              <a:t> management </a:t>
            </a:r>
            <a:r>
              <a:rPr lang="pt-BR" sz="1000" dirty="0" err="1"/>
              <a:t>guidelines</a:t>
            </a:r>
            <a:r>
              <a:rPr lang="pt-BR" sz="1000" dirty="0"/>
              <a:t> </a:t>
            </a:r>
            <a:r>
              <a:rPr lang="pt-BR" sz="1000" dirty="0" err="1"/>
              <a:t>by</a:t>
            </a:r>
            <a:r>
              <a:rPr lang="pt-BR" sz="1000" dirty="0"/>
              <a:t> </a:t>
            </a:r>
            <a:r>
              <a:rPr lang="pt-BR" sz="1000" dirty="0" err="1"/>
              <a:t>the</a:t>
            </a:r>
            <a:r>
              <a:rPr lang="pt-BR" sz="1000" dirty="0"/>
              <a:t> </a:t>
            </a:r>
            <a:r>
              <a:rPr lang="pt-BR" sz="1000" dirty="0" err="1"/>
              <a:t>International</a:t>
            </a:r>
            <a:r>
              <a:rPr lang="pt-BR" sz="1000" dirty="0"/>
              <a:t> </a:t>
            </a:r>
            <a:r>
              <a:rPr lang="pt-BR" sz="1000" dirty="0" err="1"/>
              <a:t>Dermoscopy</a:t>
            </a:r>
            <a:r>
              <a:rPr lang="pt-BR" sz="1000" dirty="0"/>
              <a:t> Society. Br J Dermatol. 2017 Sep;177(3):645-655. </a:t>
            </a:r>
            <a:r>
              <a:rPr lang="pt-BR" sz="1000" dirty="0" err="1"/>
              <a:t>doi</a:t>
            </a:r>
            <a:r>
              <a:rPr lang="pt-BR" sz="1000" dirty="0"/>
              <a:t>: 10.1111/bjd.15339. </a:t>
            </a:r>
            <a:r>
              <a:rPr lang="pt-BR" sz="1000" dirty="0" err="1"/>
              <a:t>Epub</a:t>
            </a:r>
            <a:r>
              <a:rPr lang="pt-BR" sz="1000" dirty="0"/>
              <a:t> 2017 Jul 19. PMID: 28118479.</a:t>
            </a:r>
          </a:p>
        </p:txBody>
      </p:sp>
    </p:spTree>
    <p:extLst>
      <p:ext uri="{BB962C8B-B14F-4D97-AF65-F5344CB8AC3E}">
        <p14:creationId xmlns:p14="http://schemas.microsoft.com/office/powerpoint/2010/main" val="1091597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7C6C381A-9E69-168C-42FF-3122DE0D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8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A6A7BE4-62D6-ADB7-E5FE-A9647055A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44" y="182561"/>
            <a:ext cx="4810125" cy="1325563"/>
          </a:xfrm>
        </p:spPr>
        <p:txBody>
          <a:bodyPr>
            <a:normAutofit fontScale="90000"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Voltando ao caso...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FBA0D-F377-08F8-9A39-D71C8E44A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55" y="2118513"/>
            <a:ext cx="4443413" cy="4129088"/>
          </a:xfrm>
        </p:spPr>
        <p:txBody>
          <a:bodyPr>
            <a:normAutofit/>
          </a:bodyPr>
          <a:lstStyle/>
          <a:p>
            <a:pPr algn="just"/>
            <a:r>
              <a:rPr lang="pt-BR" b="1" dirty="0">
                <a:latin typeface="Berlin Sans FB" panose="020E0602020502020306" pitchFamily="34" charset="77"/>
              </a:rPr>
              <a:t>6</a:t>
            </a:r>
            <a:r>
              <a:rPr lang="pt-BR" dirty="0">
                <a:latin typeface="Berlin Sans FB" panose="020E0602020502020306" pitchFamily="34" charset="77"/>
              </a:rPr>
              <a:t> anos</a:t>
            </a:r>
          </a:p>
          <a:p>
            <a:pPr algn="just"/>
            <a:r>
              <a:rPr lang="pt-BR" b="1" dirty="0">
                <a:latin typeface="Berlin Sans FB" panose="020E0602020502020306" pitchFamily="34" charset="77"/>
              </a:rPr>
              <a:t>Pápula</a:t>
            </a:r>
            <a:r>
              <a:rPr lang="pt-BR" dirty="0">
                <a:latin typeface="Berlin Sans FB" panose="020E0602020502020306" pitchFamily="34" charset="77"/>
              </a:rPr>
              <a:t> enegrecida em braço esquerdo</a:t>
            </a:r>
          </a:p>
          <a:p>
            <a:pPr algn="just"/>
            <a:r>
              <a:rPr lang="pt-BR" dirty="0">
                <a:latin typeface="Berlin Sans FB" panose="020E0602020502020306" pitchFamily="34" charset="77"/>
              </a:rPr>
              <a:t>Padrão </a:t>
            </a:r>
            <a:r>
              <a:rPr lang="pt-BR" i="1" dirty="0" err="1">
                <a:latin typeface="Berlin Sans FB" panose="020E0602020502020306" pitchFamily="34" charset="77"/>
              </a:rPr>
              <a:t>starbust</a:t>
            </a:r>
            <a:r>
              <a:rPr lang="pt-BR" dirty="0">
                <a:latin typeface="Berlin Sans FB" panose="020E0602020502020306" pitchFamily="34" charset="77"/>
              </a:rPr>
              <a:t> </a:t>
            </a:r>
            <a:r>
              <a:rPr lang="pt-BR" b="1" dirty="0">
                <a:latin typeface="Berlin Sans FB" panose="020E0602020502020306" pitchFamily="34" charset="77"/>
              </a:rPr>
              <a:t>simétrico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6BB4436-B31D-597B-85BD-F4B4C8CCD158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pic>
        <p:nvPicPr>
          <p:cNvPr id="5" name="Imagem 4" descr="Uma imagem contendo marrom, grama, grande, olhando&#10;&#10;Descrição gerada automaticamente">
            <a:extLst>
              <a:ext uri="{FF2B5EF4-FFF2-40B4-BE49-F238E27FC236}">
                <a16:creationId xmlns:a16="http://schemas.microsoft.com/office/drawing/2014/main" id="{D99AFA83-0863-7B6D-110B-CACD40A7FF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06"/>
          <a:stretch/>
        </p:blipFill>
        <p:spPr>
          <a:xfrm>
            <a:off x="5010387" y="10"/>
            <a:ext cx="7181613" cy="6857990"/>
          </a:xfrm>
          <a:prstGeom prst="rect">
            <a:avLst/>
          </a:prstGeom>
          <a:effectLst/>
        </p:spPr>
      </p:pic>
      <p:pic>
        <p:nvPicPr>
          <p:cNvPr id="9" name="Imagem 8" descr="Uma imagem contendo marrom, grama, grande, olhando&#10;&#10;Descrição gerada automaticamente">
            <a:extLst>
              <a:ext uri="{FF2B5EF4-FFF2-40B4-BE49-F238E27FC236}">
                <a16:creationId xmlns:a16="http://schemas.microsoft.com/office/drawing/2014/main" id="{F5AEC2C6-BF00-FB1B-A2BE-A6080E4090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0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485ECC6-90BC-5651-84C2-63C22D582C13}"/>
              </a:ext>
            </a:extLst>
          </p:cNvPr>
          <p:cNvSpPr txBox="1"/>
          <p:nvPr/>
        </p:nvSpPr>
        <p:spPr>
          <a:xfrm>
            <a:off x="782531" y="4429125"/>
            <a:ext cx="3645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latin typeface="Berlin Sans FB" panose="020E0602020502020306" pitchFamily="34" charset="77"/>
              </a:rPr>
              <a:t>Excisão cirúrgica</a:t>
            </a:r>
          </a:p>
        </p:txBody>
      </p:sp>
    </p:spTree>
    <p:extLst>
      <p:ext uri="{BB962C8B-B14F-4D97-AF65-F5344CB8AC3E}">
        <p14:creationId xmlns:p14="http://schemas.microsoft.com/office/powerpoint/2010/main" val="1016355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DB544E4D-9D07-D434-01AC-C8DBACD1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82" cy="6857990"/>
          </a:xfrm>
          <a:prstGeom prst="rect">
            <a:avLst/>
          </a:prstGeom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ED923F4-2DC1-67DF-7244-48E1BE303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53047" cy="4351338"/>
          </a:xfrm>
        </p:spPr>
        <p:txBody>
          <a:bodyPr/>
          <a:lstStyle/>
          <a:p>
            <a:r>
              <a:rPr lang="pt-BR" dirty="0">
                <a:latin typeface="Berlin Sans FB" panose="020E0602020502020306" pitchFamily="34" charset="77"/>
              </a:rPr>
              <a:t>Lesão simétrica e bem circunscrita</a:t>
            </a:r>
          </a:p>
        </p:txBody>
      </p:sp>
      <p:pic>
        <p:nvPicPr>
          <p:cNvPr id="5" name="Imagem 4" descr="Uma imagem contendo no interior, bolo, mesa, comida&#10;&#10;Descrição gerada automaticamente">
            <a:extLst>
              <a:ext uri="{FF2B5EF4-FFF2-40B4-BE49-F238E27FC236}">
                <a16:creationId xmlns:a16="http://schemas.microsoft.com/office/drawing/2014/main" id="{CFA7D624-12F2-1D65-C51E-51FF9E95CF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9000"/>
                    </a14:imgEffect>
                    <a14:imgEffect>
                      <a14:colorTemperature colorTemp="4427"/>
                    </a14:imgEffect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 l="18548" r="13942" b="-1"/>
          <a:stretch/>
        </p:blipFill>
        <p:spPr>
          <a:xfrm>
            <a:off x="5571460" y="12976"/>
            <a:ext cx="6507127" cy="6793041"/>
          </a:xfrm>
          <a:prstGeom prst="rect">
            <a:avLst/>
          </a:prstGeom>
        </p:spPr>
      </p:pic>
      <p:sp>
        <p:nvSpPr>
          <p:cNvPr id="7" name="Chave Esquerda 6">
            <a:extLst>
              <a:ext uri="{FF2B5EF4-FFF2-40B4-BE49-F238E27FC236}">
                <a16:creationId xmlns:a16="http://schemas.microsoft.com/office/drawing/2014/main" id="{F96A88EB-94CC-55AE-B907-466160DBA379}"/>
              </a:ext>
            </a:extLst>
          </p:cNvPr>
          <p:cNvSpPr/>
          <p:nvPr/>
        </p:nvSpPr>
        <p:spPr>
          <a:xfrm rot="16886130">
            <a:off x="8453508" y="1640742"/>
            <a:ext cx="1435395" cy="3998088"/>
          </a:xfrm>
          <a:prstGeom prst="leftBrac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B66F3E6-C957-D7DC-DC3A-40565D0733D1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F6E841F-0A99-725B-D2F3-8BA16F4F5346}"/>
              </a:ext>
            </a:extLst>
          </p:cNvPr>
          <p:cNvSpPr txBox="1">
            <a:spLocks/>
          </p:cNvSpPr>
          <p:nvPr/>
        </p:nvSpPr>
        <p:spPr>
          <a:xfrm>
            <a:off x="334104" y="250031"/>
            <a:ext cx="49032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Exame</a:t>
            </a:r>
          </a:p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Histopatológico</a:t>
            </a:r>
          </a:p>
        </p:txBody>
      </p:sp>
    </p:spTree>
    <p:extLst>
      <p:ext uri="{BB962C8B-B14F-4D97-AF65-F5344CB8AC3E}">
        <p14:creationId xmlns:p14="http://schemas.microsoft.com/office/powerpoint/2010/main" val="335863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comida, mesa, verde, coberto&#10;&#10;Descrição gerada automaticamente">
            <a:extLst>
              <a:ext uri="{FF2B5EF4-FFF2-40B4-BE49-F238E27FC236}">
                <a16:creationId xmlns:a16="http://schemas.microsoft.com/office/drawing/2014/main" id="{59E3C5D3-07C3-3767-A54B-82CA33B050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49"/>
                    </a14:imgEffect>
                  </a14:imgLayer>
                </a14:imgProps>
              </a:ext>
            </a:extLst>
          </a:blip>
          <a:srcRect r="1" b="28054"/>
          <a:stretch/>
        </p:blipFill>
        <p:spPr>
          <a:xfrm>
            <a:off x="1244008" y="255181"/>
            <a:ext cx="10723060" cy="590273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501D64E9-24D5-2519-8B07-8FF4E44CB43E}"/>
              </a:ext>
            </a:extLst>
          </p:cNvPr>
          <p:cNvSpPr/>
          <p:nvPr/>
        </p:nvSpPr>
        <p:spPr>
          <a:xfrm>
            <a:off x="1382233" y="3604436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4F101D7-3AC8-9AFA-39C3-DF97CF085C2E}"/>
              </a:ext>
            </a:extLst>
          </p:cNvPr>
          <p:cNvSpPr/>
          <p:nvPr/>
        </p:nvSpPr>
        <p:spPr>
          <a:xfrm>
            <a:off x="3214578" y="3257103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4CD7945-AA8E-8F80-8217-2662D712F837}"/>
              </a:ext>
            </a:extLst>
          </p:cNvPr>
          <p:cNvSpPr/>
          <p:nvPr/>
        </p:nvSpPr>
        <p:spPr>
          <a:xfrm>
            <a:off x="5057556" y="2994831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B0A4F9D-E68A-BEDD-1DFD-04D16F0B5858}"/>
              </a:ext>
            </a:extLst>
          </p:cNvPr>
          <p:cNvSpPr/>
          <p:nvPr/>
        </p:nvSpPr>
        <p:spPr>
          <a:xfrm>
            <a:off x="6375999" y="2920399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EC0A7C2-350D-E5C4-FFDC-DCD3AD5EF354}"/>
              </a:ext>
            </a:extLst>
          </p:cNvPr>
          <p:cNvSpPr/>
          <p:nvPr/>
        </p:nvSpPr>
        <p:spPr>
          <a:xfrm>
            <a:off x="8183541" y="2909772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95C8889-8C51-3C81-9EA4-78A63D11A174}"/>
              </a:ext>
            </a:extLst>
          </p:cNvPr>
          <p:cNvSpPr/>
          <p:nvPr/>
        </p:nvSpPr>
        <p:spPr>
          <a:xfrm>
            <a:off x="10650305" y="2909771"/>
            <a:ext cx="1105786" cy="1233377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85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6AAFA146-59C7-1008-3868-A909266D7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82" cy="6857990"/>
          </a:xfrm>
          <a:prstGeom prst="rect">
            <a:avLst/>
          </a:prstGeom>
        </p:spPr>
      </p:pic>
      <p:pic>
        <p:nvPicPr>
          <p:cNvPr id="2" name="Imagem 1" descr="Uma imagem contendo comida, grande, colorido, cama&#10;&#10;Descrição gerada automaticamente">
            <a:extLst>
              <a:ext uri="{FF2B5EF4-FFF2-40B4-BE49-F238E27FC236}">
                <a16:creationId xmlns:a16="http://schemas.microsoft.com/office/drawing/2014/main" id="{E35025D5-4FDA-BC65-513D-4094927F96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52" r="23275" b="-1"/>
          <a:stretch/>
        </p:blipFill>
        <p:spPr>
          <a:xfrm>
            <a:off x="3022905" y="0"/>
            <a:ext cx="6146172" cy="68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7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7C6C381A-9E69-168C-42FF-3122DE0D7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82" cy="685799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6BB4436-B31D-597B-85BD-F4B4C8CCD158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485ECC6-90BC-5651-84C2-63C22D582C13}"/>
              </a:ext>
            </a:extLst>
          </p:cNvPr>
          <p:cNvSpPr txBox="1"/>
          <p:nvPr/>
        </p:nvSpPr>
        <p:spPr>
          <a:xfrm>
            <a:off x="76200" y="2281930"/>
            <a:ext cx="58389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Berlin Sans FB" panose="020E0602020502020306" pitchFamily="34" charset="77"/>
              </a:rPr>
              <a:t>Nevo </a:t>
            </a:r>
            <a:r>
              <a:rPr lang="pt-BR" sz="4000" dirty="0" err="1">
                <a:latin typeface="Berlin Sans FB" panose="020E0602020502020306" pitchFamily="34" charset="77"/>
              </a:rPr>
              <a:t>melanocítico</a:t>
            </a:r>
            <a:r>
              <a:rPr lang="pt-BR" sz="4000" dirty="0">
                <a:latin typeface="Berlin Sans FB" panose="020E0602020502020306" pitchFamily="34" charset="77"/>
              </a:rPr>
              <a:t> </a:t>
            </a:r>
            <a:r>
              <a:rPr lang="pt-BR" sz="4000" dirty="0" err="1">
                <a:latin typeface="Berlin Sans FB" panose="020E0602020502020306" pitchFamily="34" charset="77"/>
              </a:rPr>
              <a:t>juncional</a:t>
            </a:r>
            <a:r>
              <a:rPr lang="pt-BR" sz="4000" dirty="0">
                <a:latin typeface="Berlin Sans FB" panose="020E0602020502020306" pitchFamily="34" charset="77"/>
              </a:rPr>
              <a:t> de células fusiformes pigmentado</a:t>
            </a:r>
          </a:p>
        </p:txBody>
      </p:sp>
      <p:pic>
        <p:nvPicPr>
          <p:cNvPr id="7" name="Imagem 6" descr="Uma imagem contendo no interior, bolo, mesa, comida&#10;&#10;Descrição gerada automaticamente">
            <a:extLst>
              <a:ext uri="{FF2B5EF4-FFF2-40B4-BE49-F238E27FC236}">
                <a16:creationId xmlns:a16="http://schemas.microsoft.com/office/drawing/2014/main" id="{72CF6E4C-84D4-2C81-D2CA-26CDCCE1E2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48" r="13942" b="-1"/>
          <a:stretch/>
        </p:blipFill>
        <p:spPr>
          <a:xfrm>
            <a:off x="5998184" y="0"/>
            <a:ext cx="3006061" cy="3518341"/>
          </a:xfrm>
          <a:prstGeom prst="rect">
            <a:avLst/>
          </a:prstGeom>
        </p:spPr>
      </p:pic>
      <p:pic>
        <p:nvPicPr>
          <p:cNvPr id="10" name="Imagem 9" descr="Uma imagem contendo comida, grande, colorido, cama&#10;&#10;Descrição gerada automaticamente">
            <a:extLst>
              <a:ext uri="{FF2B5EF4-FFF2-40B4-BE49-F238E27FC236}">
                <a16:creationId xmlns:a16="http://schemas.microsoft.com/office/drawing/2014/main" id="{D876938B-3AA3-0609-2236-9FA0E3D777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2" r="23275" b="-1"/>
          <a:stretch/>
        </p:blipFill>
        <p:spPr>
          <a:xfrm>
            <a:off x="9004245" y="0"/>
            <a:ext cx="3187737" cy="3559203"/>
          </a:xfrm>
          <a:prstGeom prst="rect">
            <a:avLst/>
          </a:prstGeom>
        </p:spPr>
      </p:pic>
      <p:pic>
        <p:nvPicPr>
          <p:cNvPr id="11" name="Imagem 10" descr="Uma imagem contendo comida, mesa, verde, coberto&#10;&#10;Descrição gerada automaticamente">
            <a:extLst>
              <a:ext uri="{FF2B5EF4-FFF2-40B4-BE49-F238E27FC236}">
                <a16:creationId xmlns:a16="http://schemas.microsoft.com/office/drawing/2014/main" id="{C97456A9-F885-BF22-71B9-A260DBE338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" b="28054"/>
          <a:stretch/>
        </p:blipFill>
        <p:spPr>
          <a:xfrm>
            <a:off x="6002824" y="3518341"/>
            <a:ext cx="6189158" cy="333964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6E5DEA7-AFBF-4386-897E-7A1E1D9FD87E}"/>
              </a:ext>
            </a:extLst>
          </p:cNvPr>
          <p:cNvSpPr txBox="1"/>
          <p:nvPr/>
        </p:nvSpPr>
        <p:spPr>
          <a:xfrm>
            <a:off x="2041617" y="632442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Imagens cedidas pelo Dr. Daniel Obadia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0E44461-09D2-B50E-03AF-2A094FE68433}"/>
              </a:ext>
            </a:extLst>
          </p:cNvPr>
          <p:cNvSpPr txBox="1">
            <a:spLocks/>
          </p:cNvSpPr>
          <p:nvPr/>
        </p:nvSpPr>
        <p:spPr>
          <a:xfrm>
            <a:off x="513051" y="321551"/>
            <a:ext cx="52815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Exame</a:t>
            </a:r>
          </a:p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  <a:cs typeface="Dreaming Outloud Script Pro" panose="03050502040304050704" pitchFamily="66" charset="77"/>
              </a:rPr>
              <a:t>Histopatológico</a:t>
            </a:r>
          </a:p>
        </p:txBody>
      </p:sp>
    </p:spTree>
    <p:extLst>
      <p:ext uri="{BB962C8B-B14F-4D97-AF65-F5344CB8AC3E}">
        <p14:creationId xmlns:p14="http://schemas.microsoft.com/office/powerpoint/2010/main" val="1236045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0D956-FC24-4CC2-2F87-43AFEEFD1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Motivos da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3C0307-060F-7869-392A-F99D3AB55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2043112"/>
            <a:ext cx="9086850" cy="4143375"/>
          </a:xfrm>
        </p:spPr>
        <p:txBody>
          <a:bodyPr/>
          <a:lstStyle/>
          <a:p>
            <a:r>
              <a:rPr lang="pt-BR" dirty="0">
                <a:latin typeface="Berlin Sans FB" panose="020E0602020502020306" pitchFamily="34" charset="77"/>
              </a:rPr>
              <a:t>Apresentar um caso de lesão </a:t>
            </a:r>
            <a:r>
              <a:rPr lang="pt-BR" dirty="0" err="1">
                <a:latin typeface="Berlin Sans FB" panose="020E0602020502020306" pitchFamily="34" charset="77"/>
              </a:rPr>
              <a:t>melanocítica</a:t>
            </a:r>
            <a:r>
              <a:rPr lang="pt-BR" dirty="0">
                <a:latin typeface="Berlin Sans FB" panose="020E0602020502020306" pitchFamily="34" charset="77"/>
              </a:rPr>
              <a:t> frequente na população pediátrica com manejo desafiador devido risco de malignidade </a:t>
            </a:r>
          </a:p>
          <a:p>
            <a:r>
              <a:rPr lang="pt-BR" dirty="0">
                <a:latin typeface="Berlin Sans FB" panose="020E0602020502020306" pitchFamily="34" charset="77"/>
              </a:rPr>
              <a:t>Realizar um update da classificação </a:t>
            </a:r>
            <a:r>
              <a:rPr lang="pt-BR" dirty="0" err="1">
                <a:latin typeface="Berlin Sans FB" panose="020E0602020502020306" pitchFamily="34" charset="77"/>
              </a:rPr>
              <a:t>dermatoscópica</a:t>
            </a:r>
            <a:r>
              <a:rPr lang="pt-BR" dirty="0">
                <a:latin typeface="Berlin Sans FB" panose="020E0602020502020306" pitchFamily="34" charset="77"/>
              </a:rPr>
              <a:t> das Lesões </a:t>
            </a:r>
            <a:r>
              <a:rPr lang="pt-BR" dirty="0" err="1">
                <a:latin typeface="Berlin Sans FB" panose="020E0602020502020306" pitchFamily="34" charset="77"/>
              </a:rPr>
              <a:t>Spitzoides</a:t>
            </a:r>
            <a:r>
              <a:rPr lang="pt-BR" dirty="0">
                <a:latin typeface="Berlin Sans FB" panose="020E0602020502020306" pitchFamily="34" charset="77"/>
              </a:rPr>
              <a:t> baseado em revisão da literatura</a:t>
            </a:r>
          </a:p>
          <a:p>
            <a:r>
              <a:rPr lang="pt-BR" dirty="0">
                <a:latin typeface="Berlin Sans FB" panose="020E0602020502020306" pitchFamily="34" charset="77"/>
              </a:rPr>
              <a:t>Prover recomendações de manejo dessas lesões de acordo com seu caráter clínico e morfológico na </a:t>
            </a:r>
            <a:r>
              <a:rPr lang="pt-BR" dirty="0" err="1">
                <a:latin typeface="Berlin Sans FB" panose="020E0602020502020306" pitchFamily="34" charset="77"/>
              </a:rPr>
              <a:t>dermatoscopia</a:t>
            </a:r>
            <a:r>
              <a:rPr lang="pt-BR" dirty="0">
                <a:latin typeface="Berlin Sans FB" panose="020E0602020502020306" pitchFamily="34" charset="77"/>
              </a:rPr>
              <a:t> e </a:t>
            </a:r>
            <a:r>
              <a:rPr lang="pt-BR" dirty="0" err="1">
                <a:latin typeface="Berlin Sans FB" panose="020E0602020502020306" pitchFamily="34" charset="77"/>
              </a:rPr>
              <a:t>histopatologia</a:t>
            </a:r>
            <a:r>
              <a:rPr lang="pt-BR" dirty="0">
                <a:latin typeface="Berlin Sans FB" panose="020E0602020502020306" pitchFamily="34" charset="77"/>
              </a:rPr>
              <a:t>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1D689C9-EA34-90E9-A5C6-88E2CABCD9DD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33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6314A-B4D3-A7C6-1CFE-D062D451F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Agradecimentos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F3877F-DD63-A651-D743-D42B23CA6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912" y="2028825"/>
            <a:ext cx="9767887" cy="4148138"/>
          </a:xfrm>
        </p:spPr>
        <p:txBody>
          <a:bodyPr/>
          <a:lstStyle/>
          <a:p>
            <a:r>
              <a:rPr lang="pt-BR" dirty="0">
                <a:latin typeface="Berlin Sans FB" panose="020E0602020502020306" pitchFamily="34" charset="77"/>
              </a:rPr>
              <a:t>Lidiane Marques</a:t>
            </a:r>
          </a:p>
          <a:p>
            <a:r>
              <a:rPr lang="pt-BR" dirty="0">
                <a:latin typeface="Berlin Sans FB" panose="020E0602020502020306" pitchFamily="34" charset="77"/>
              </a:rPr>
              <a:t>Fernando Alves</a:t>
            </a:r>
          </a:p>
          <a:p>
            <a:r>
              <a:rPr lang="pt-BR" dirty="0">
                <a:latin typeface="Berlin Sans FB" panose="020E0602020502020306" pitchFamily="34" charset="77"/>
              </a:rPr>
              <a:t>Thais Martins</a:t>
            </a:r>
          </a:p>
          <a:p>
            <a:r>
              <a:rPr lang="pt-BR" dirty="0">
                <a:latin typeface="Berlin Sans FB" panose="020E0602020502020306" pitchFamily="34" charset="77"/>
              </a:rPr>
              <a:t>Paula Farias</a:t>
            </a:r>
          </a:p>
          <a:p>
            <a:r>
              <a:rPr lang="pt-BR" dirty="0">
                <a:latin typeface="Berlin Sans FB" panose="020E0602020502020306" pitchFamily="34" charset="77"/>
              </a:rPr>
              <a:t>Daniel Obadia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29DDAC-0DE8-62F9-38BF-2126B865E7BB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703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6314A-B4D3-A7C6-1CFE-D062D451F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F3877F-DD63-A651-D743-D42B23CA6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6507" y="2167519"/>
            <a:ext cx="9158985" cy="422213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600" dirty="0"/>
              <a:t>Ferrara, Gerardo; </a:t>
            </a:r>
            <a:r>
              <a:rPr lang="pt-BR" sz="1600" dirty="0" err="1"/>
              <a:t>Gianotti</a:t>
            </a:r>
            <a:r>
              <a:rPr lang="pt-BR" sz="1600" dirty="0"/>
              <a:t>, </a:t>
            </a:r>
            <a:r>
              <a:rPr lang="pt-BR" sz="1600" dirty="0" err="1"/>
              <a:t>Raffaele</a:t>
            </a:r>
            <a:r>
              <a:rPr lang="pt-BR" sz="1600" dirty="0"/>
              <a:t>; </a:t>
            </a:r>
            <a:r>
              <a:rPr lang="pt-BR" sz="1600" dirty="0" err="1"/>
              <a:t>Cavicchini</a:t>
            </a:r>
            <a:r>
              <a:rPr lang="pt-BR" sz="1600" dirty="0"/>
              <a:t>, Stefano; </a:t>
            </a:r>
            <a:r>
              <a:rPr lang="pt-BR" sz="1600" dirty="0" err="1"/>
              <a:t>Salviato</a:t>
            </a:r>
            <a:r>
              <a:rPr lang="pt-BR" sz="1600" dirty="0"/>
              <a:t>, Tiziana; </a:t>
            </a:r>
            <a:r>
              <a:rPr lang="pt-BR" sz="1600" dirty="0" err="1"/>
              <a:t>Zalaudek</a:t>
            </a:r>
            <a:r>
              <a:rPr lang="pt-BR" sz="1600" dirty="0"/>
              <a:t>, Iris; </a:t>
            </a:r>
            <a:r>
              <a:rPr lang="pt-BR" sz="1600" dirty="0" err="1"/>
              <a:t>Argenziano</a:t>
            </a:r>
            <a:r>
              <a:rPr lang="pt-BR" sz="1600" dirty="0"/>
              <a:t>, Giuseppe (2013). </a:t>
            </a:r>
            <a:r>
              <a:rPr lang="pt-BR" sz="1600" i="1" dirty="0" err="1"/>
              <a:t>Spitz</a:t>
            </a:r>
            <a:r>
              <a:rPr lang="pt-BR" sz="1600" i="1" dirty="0"/>
              <a:t> </a:t>
            </a:r>
            <a:r>
              <a:rPr lang="pt-BR" sz="1600" i="1" dirty="0" err="1"/>
              <a:t>Nevus</a:t>
            </a:r>
            <a:r>
              <a:rPr lang="pt-BR" sz="1600" i="1" dirty="0"/>
              <a:t>, </a:t>
            </a:r>
            <a:r>
              <a:rPr lang="pt-BR" sz="1600" i="1" dirty="0" err="1"/>
              <a:t>Spitz</a:t>
            </a:r>
            <a:r>
              <a:rPr lang="pt-BR" sz="1600" i="1" dirty="0"/>
              <a:t> Tumor, </a:t>
            </a:r>
            <a:r>
              <a:rPr lang="pt-BR" sz="1600" i="1" dirty="0" err="1"/>
              <a:t>and</a:t>
            </a:r>
            <a:r>
              <a:rPr lang="pt-BR" sz="1600" i="1" dirty="0"/>
              <a:t> </a:t>
            </a:r>
            <a:r>
              <a:rPr lang="pt-BR" sz="1600" i="1" dirty="0" err="1"/>
              <a:t>Spitzoid</a:t>
            </a:r>
            <a:r>
              <a:rPr lang="pt-BR" sz="1600" i="1" dirty="0"/>
              <a:t> Melanoma. </a:t>
            </a:r>
            <a:r>
              <a:rPr lang="pt-BR" sz="1600" i="1" dirty="0" err="1"/>
              <a:t>Dermatologic</a:t>
            </a:r>
            <a:r>
              <a:rPr lang="pt-BR" sz="1600" i="1" dirty="0"/>
              <a:t> </a:t>
            </a:r>
            <a:r>
              <a:rPr lang="pt-BR" sz="1600" i="1" dirty="0" err="1"/>
              <a:t>Clinics</a:t>
            </a:r>
            <a:r>
              <a:rPr lang="pt-BR" sz="1600" i="1" dirty="0"/>
              <a:t>, 31(4), 589–598.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err="1"/>
              <a:t>Spitz</a:t>
            </a:r>
            <a:r>
              <a:rPr lang="pt-BR" sz="1600" dirty="0"/>
              <a:t> S. Melanomas </a:t>
            </a:r>
            <a:r>
              <a:rPr lang="pt-BR" sz="1600" dirty="0" err="1"/>
              <a:t>of</a:t>
            </a:r>
            <a:r>
              <a:rPr lang="pt-BR" sz="1600" dirty="0"/>
              <a:t> </a:t>
            </a:r>
            <a:r>
              <a:rPr lang="pt-BR" sz="1600" dirty="0" err="1"/>
              <a:t>childhood</a:t>
            </a:r>
            <a:r>
              <a:rPr lang="pt-BR" sz="1600" dirty="0"/>
              <a:t>. Am J </a:t>
            </a:r>
            <a:r>
              <a:rPr lang="pt-BR" sz="1600" dirty="0" err="1"/>
              <a:t>Pathol</a:t>
            </a:r>
            <a:r>
              <a:rPr lang="pt-BR" sz="1600" dirty="0"/>
              <a:t> 1948; 24:591–609. </a:t>
            </a:r>
            <a:endParaRPr lang="pt-BR" sz="1600" i="1" dirty="0"/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Smith KJ, Barrett TL, </a:t>
            </a:r>
            <a:r>
              <a:rPr lang="pt-BR" sz="1600" dirty="0" err="1"/>
              <a:t>Skelton</a:t>
            </a:r>
            <a:r>
              <a:rPr lang="pt-BR" sz="1600" dirty="0"/>
              <a:t> HG, et al. </a:t>
            </a:r>
            <a:r>
              <a:rPr lang="pt-BR" sz="1600" dirty="0" err="1"/>
              <a:t>Spindle</a:t>
            </a:r>
            <a:r>
              <a:rPr lang="pt-BR" sz="1600" dirty="0"/>
              <a:t> </a:t>
            </a:r>
            <a:r>
              <a:rPr lang="pt-BR" sz="1600" dirty="0" err="1"/>
              <a:t>cell</a:t>
            </a:r>
            <a:r>
              <a:rPr lang="pt-BR" sz="1600" dirty="0"/>
              <a:t> </a:t>
            </a:r>
            <a:r>
              <a:rPr lang="pt-BR" sz="1600" dirty="0" err="1"/>
              <a:t>and</a:t>
            </a:r>
            <a:r>
              <a:rPr lang="pt-BR" sz="1600" dirty="0"/>
              <a:t> </a:t>
            </a:r>
            <a:r>
              <a:rPr lang="pt-BR" sz="1600" dirty="0" err="1"/>
              <a:t>epithelioid</a:t>
            </a:r>
            <a:r>
              <a:rPr lang="pt-BR" sz="1600" dirty="0"/>
              <a:t> </a:t>
            </a:r>
            <a:r>
              <a:rPr lang="pt-BR" sz="1600" dirty="0" err="1"/>
              <a:t>cell</a:t>
            </a:r>
            <a:r>
              <a:rPr lang="pt-BR" sz="1600" dirty="0"/>
              <a:t> </a:t>
            </a:r>
            <a:r>
              <a:rPr lang="pt-BR" sz="1600" dirty="0" err="1"/>
              <a:t>nevi</a:t>
            </a:r>
            <a:r>
              <a:rPr lang="pt-BR" sz="1600" dirty="0"/>
              <a:t> </a:t>
            </a:r>
            <a:r>
              <a:rPr lang="pt-BR" sz="1600" dirty="0" err="1"/>
              <a:t>with</a:t>
            </a:r>
            <a:r>
              <a:rPr lang="pt-BR" sz="1600" dirty="0"/>
              <a:t> </a:t>
            </a:r>
            <a:r>
              <a:rPr lang="pt-BR" sz="1600" dirty="0" err="1"/>
              <a:t>atypia</a:t>
            </a:r>
            <a:r>
              <a:rPr lang="pt-BR" sz="1600" dirty="0"/>
              <a:t> </a:t>
            </a:r>
            <a:r>
              <a:rPr lang="pt-BR" sz="1600" dirty="0" err="1"/>
              <a:t>and</a:t>
            </a:r>
            <a:r>
              <a:rPr lang="pt-BR" sz="1600" dirty="0"/>
              <a:t> </a:t>
            </a:r>
            <a:r>
              <a:rPr lang="pt-BR" sz="1600" dirty="0" err="1"/>
              <a:t>metastasis</a:t>
            </a:r>
            <a:r>
              <a:rPr lang="pt-BR" sz="1600" dirty="0"/>
              <a:t> (</a:t>
            </a:r>
            <a:r>
              <a:rPr lang="pt-BR" sz="1600" dirty="0" err="1"/>
              <a:t>malignant</a:t>
            </a:r>
            <a:r>
              <a:rPr lang="pt-BR" sz="1600" dirty="0"/>
              <a:t> </a:t>
            </a:r>
            <a:r>
              <a:rPr lang="pt-BR" sz="1600" dirty="0" err="1"/>
              <a:t>Spitz</a:t>
            </a:r>
            <a:r>
              <a:rPr lang="pt-BR" sz="1600" dirty="0"/>
              <a:t> </a:t>
            </a:r>
            <a:r>
              <a:rPr lang="pt-BR" sz="1600" dirty="0" err="1"/>
              <a:t>nevus</a:t>
            </a:r>
            <a:r>
              <a:rPr lang="pt-BR" sz="1600" dirty="0"/>
              <a:t>). Am J </a:t>
            </a:r>
            <a:r>
              <a:rPr lang="pt-BR" sz="1600" dirty="0" err="1"/>
              <a:t>Surg</a:t>
            </a:r>
            <a:r>
              <a:rPr lang="pt-BR" sz="1600" dirty="0"/>
              <a:t> </a:t>
            </a:r>
            <a:r>
              <a:rPr lang="pt-BR" sz="1600" dirty="0" err="1"/>
              <a:t>Pathol</a:t>
            </a:r>
            <a:r>
              <a:rPr lang="pt-BR" sz="1600" dirty="0"/>
              <a:t> 1989; 13:931–9.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err="1"/>
              <a:t>Barnhill</a:t>
            </a:r>
            <a:r>
              <a:rPr lang="pt-BR" sz="1600" dirty="0"/>
              <a:t> RL, </a:t>
            </a:r>
            <a:r>
              <a:rPr lang="pt-BR" sz="1600" dirty="0" err="1"/>
              <a:t>Flotte</a:t>
            </a:r>
            <a:r>
              <a:rPr lang="pt-BR" sz="1600" dirty="0"/>
              <a:t> TJ, </a:t>
            </a:r>
            <a:r>
              <a:rPr lang="pt-BR" sz="1600" dirty="0" err="1"/>
              <a:t>Fleischli</a:t>
            </a:r>
            <a:r>
              <a:rPr lang="pt-BR" sz="1600" dirty="0"/>
              <a:t> M, et al. </a:t>
            </a:r>
            <a:r>
              <a:rPr lang="pt-BR" sz="1600" dirty="0" err="1"/>
              <a:t>Cutaneous</a:t>
            </a:r>
            <a:r>
              <a:rPr lang="pt-BR" sz="1600" dirty="0"/>
              <a:t> melanoma </a:t>
            </a:r>
            <a:r>
              <a:rPr lang="pt-BR" sz="1600" dirty="0" err="1"/>
              <a:t>and</a:t>
            </a:r>
            <a:r>
              <a:rPr lang="pt-BR" sz="1600" dirty="0"/>
              <a:t> </a:t>
            </a:r>
            <a:r>
              <a:rPr lang="pt-BR" sz="1600" dirty="0" err="1"/>
              <a:t>atypical</a:t>
            </a:r>
            <a:r>
              <a:rPr lang="pt-BR" sz="1600" dirty="0"/>
              <a:t> </a:t>
            </a:r>
            <a:r>
              <a:rPr lang="pt-BR" sz="1600" dirty="0" err="1"/>
              <a:t>Spitz</a:t>
            </a:r>
            <a:r>
              <a:rPr lang="pt-BR" sz="1600" dirty="0"/>
              <a:t> </a:t>
            </a:r>
            <a:r>
              <a:rPr lang="pt-BR" sz="1600" dirty="0" err="1"/>
              <a:t>tumors</a:t>
            </a:r>
            <a:r>
              <a:rPr lang="pt-BR" sz="1600" dirty="0"/>
              <a:t> in </a:t>
            </a:r>
            <a:r>
              <a:rPr lang="pt-BR" sz="1600" dirty="0" err="1"/>
              <a:t>children</a:t>
            </a:r>
            <a:r>
              <a:rPr lang="pt-BR" sz="1600" dirty="0"/>
              <a:t>. </a:t>
            </a:r>
            <a:r>
              <a:rPr lang="pt-BR" sz="1600" dirty="0" err="1"/>
              <a:t>Cancer</a:t>
            </a:r>
            <a:r>
              <a:rPr lang="pt-BR" sz="1600" dirty="0"/>
              <a:t> 1995;76:1833–45.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 </a:t>
            </a:r>
            <a:r>
              <a:rPr lang="pt-BR" sz="1600" dirty="0" err="1"/>
              <a:t>Lallas</a:t>
            </a:r>
            <a:r>
              <a:rPr lang="pt-BR" sz="1600" dirty="0"/>
              <a:t> A, </a:t>
            </a:r>
            <a:r>
              <a:rPr lang="pt-BR" sz="1600" dirty="0" err="1"/>
              <a:t>Apalla</a:t>
            </a:r>
            <a:r>
              <a:rPr lang="pt-BR" sz="1600" dirty="0"/>
              <a:t> </a:t>
            </a:r>
            <a:r>
              <a:rPr lang="pt-BR" sz="1600" dirty="0" err="1"/>
              <a:t>Z</a:t>
            </a:r>
            <a:r>
              <a:rPr lang="pt-BR" sz="1600" dirty="0"/>
              <a:t>, </a:t>
            </a:r>
            <a:r>
              <a:rPr lang="pt-BR" sz="1600" dirty="0" err="1"/>
              <a:t>Ioannides</a:t>
            </a:r>
            <a:r>
              <a:rPr lang="pt-BR" sz="1600" dirty="0"/>
              <a:t> </a:t>
            </a:r>
            <a:r>
              <a:rPr lang="pt-BR" sz="1600" dirty="0" err="1"/>
              <a:t>D</a:t>
            </a:r>
            <a:r>
              <a:rPr lang="pt-BR" sz="1600" dirty="0"/>
              <a:t>, </a:t>
            </a:r>
            <a:r>
              <a:rPr lang="pt-BR" sz="1600" dirty="0" err="1"/>
              <a:t>Lazaridou</a:t>
            </a:r>
            <a:r>
              <a:rPr lang="pt-BR" sz="1600" dirty="0"/>
              <a:t> E, </a:t>
            </a:r>
            <a:r>
              <a:rPr lang="pt-BR" sz="1600" dirty="0" err="1"/>
              <a:t>Kyrgidis</a:t>
            </a:r>
            <a:r>
              <a:rPr lang="pt-BR" sz="1600" dirty="0"/>
              <a:t> A, </a:t>
            </a:r>
            <a:r>
              <a:rPr lang="pt-BR" sz="1600" dirty="0" err="1"/>
              <a:t>Broganelli</a:t>
            </a:r>
            <a:r>
              <a:rPr lang="pt-BR" sz="1600" dirty="0"/>
              <a:t> </a:t>
            </a:r>
            <a:r>
              <a:rPr lang="pt-BR" sz="1600" dirty="0" err="1"/>
              <a:t>P</a:t>
            </a:r>
            <a:r>
              <a:rPr lang="pt-BR" sz="1600" dirty="0"/>
              <a:t>, </a:t>
            </a:r>
            <a:r>
              <a:rPr lang="pt-BR" sz="1600" dirty="0" err="1"/>
              <a:t>Alfano</a:t>
            </a:r>
            <a:r>
              <a:rPr lang="pt-BR" sz="1600" dirty="0"/>
              <a:t> </a:t>
            </a:r>
            <a:r>
              <a:rPr lang="pt-BR" sz="1600" dirty="0" err="1"/>
              <a:t>R</a:t>
            </a:r>
            <a:r>
              <a:rPr lang="pt-BR" sz="1600" dirty="0"/>
              <a:t>, </a:t>
            </a:r>
            <a:r>
              <a:rPr lang="pt-BR" sz="1600" dirty="0" err="1"/>
              <a:t>Zalaudek</a:t>
            </a:r>
            <a:r>
              <a:rPr lang="pt-BR" sz="1600" dirty="0"/>
              <a:t> </a:t>
            </a:r>
            <a:r>
              <a:rPr lang="pt-BR" sz="1600" dirty="0" err="1"/>
              <a:t>I</a:t>
            </a:r>
            <a:r>
              <a:rPr lang="pt-BR" sz="1600" dirty="0"/>
              <a:t>, </a:t>
            </a:r>
            <a:r>
              <a:rPr lang="pt-BR" sz="1600" dirty="0" err="1"/>
              <a:t>Argenziano</a:t>
            </a:r>
            <a:r>
              <a:rPr lang="pt-BR" sz="1600" dirty="0"/>
              <a:t> </a:t>
            </a:r>
            <a:r>
              <a:rPr lang="pt-BR" sz="1600" dirty="0" err="1"/>
              <a:t>G</a:t>
            </a:r>
            <a:r>
              <a:rPr lang="pt-BR" sz="1600" dirty="0"/>
              <a:t>; </a:t>
            </a:r>
            <a:r>
              <a:rPr lang="pt-BR" sz="1600" dirty="0" err="1"/>
              <a:t>International</a:t>
            </a:r>
            <a:r>
              <a:rPr lang="pt-BR" sz="1600" dirty="0"/>
              <a:t> </a:t>
            </a:r>
            <a:r>
              <a:rPr lang="pt-BR" sz="1600" dirty="0" err="1"/>
              <a:t>Dermoscopy</a:t>
            </a:r>
            <a:r>
              <a:rPr lang="pt-BR" sz="1600" dirty="0"/>
              <a:t> Society. Update </a:t>
            </a:r>
            <a:r>
              <a:rPr lang="pt-BR" sz="1600" dirty="0" err="1"/>
              <a:t>on</a:t>
            </a:r>
            <a:r>
              <a:rPr lang="pt-BR" sz="1600" dirty="0"/>
              <a:t> </a:t>
            </a:r>
            <a:r>
              <a:rPr lang="pt-BR" sz="1600" dirty="0" err="1"/>
              <a:t>dermoscopy</a:t>
            </a:r>
            <a:r>
              <a:rPr lang="pt-BR" sz="1600" dirty="0"/>
              <a:t> </a:t>
            </a:r>
            <a:r>
              <a:rPr lang="pt-BR" sz="1600" dirty="0" err="1"/>
              <a:t>of</a:t>
            </a:r>
            <a:r>
              <a:rPr lang="pt-BR" sz="1600" dirty="0"/>
              <a:t> </a:t>
            </a:r>
            <a:r>
              <a:rPr lang="pt-BR" sz="1600" dirty="0" err="1"/>
              <a:t>Spitz</a:t>
            </a:r>
            <a:r>
              <a:rPr lang="pt-BR" sz="1600" dirty="0"/>
              <a:t>/Reed </a:t>
            </a:r>
            <a:r>
              <a:rPr lang="pt-BR" sz="1600" dirty="0" err="1"/>
              <a:t>naevi</a:t>
            </a:r>
            <a:r>
              <a:rPr lang="pt-BR" sz="1600" dirty="0"/>
              <a:t> </a:t>
            </a:r>
            <a:r>
              <a:rPr lang="pt-BR" sz="1600" dirty="0" err="1"/>
              <a:t>and</a:t>
            </a:r>
            <a:r>
              <a:rPr lang="pt-BR" sz="1600" dirty="0"/>
              <a:t> management </a:t>
            </a:r>
            <a:r>
              <a:rPr lang="pt-BR" sz="1600" dirty="0" err="1"/>
              <a:t>guidelines</a:t>
            </a:r>
            <a:r>
              <a:rPr lang="pt-BR" sz="1600" dirty="0"/>
              <a:t> </a:t>
            </a:r>
            <a:r>
              <a:rPr lang="pt-BR" sz="1600" dirty="0" err="1"/>
              <a:t>by</a:t>
            </a:r>
            <a:r>
              <a:rPr lang="pt-BR" sz="1600" dirty="0"/>
              <a:t> </a:t>
            </a:r>
            <a:r>
              <a:rPr lang="pt-BR" sz="1600" dirty="0" err="1"/>
              <a:t>the</a:t>
            </a:r>
            <a:r>
              <a:rPr lang="pt-BR" sz="1600" dirty="0"/>
              <a:t> </a:t>
            </a:r>
            <a:r>
              <a:rPr lang="pt-BR" sz="1600" dirty="0" err="1"/>
              <a:t>International</a:t>
            </a:r>
            <a:r>
              <a:rPr lang="pt-BR" sz="1600" dirty="0"/>
              <a:t> </a:t>
            </a:r>
            <a:r>
              <a:rPr lang="pt-BR" sz="1600" dirty="0" err="1"/>
              <a:t>Dermoscopy</a:t>
            </a:r>
            <a:r>
              <a:rPr lang="pt-BR" sz="1600" dirty="0"/>
              <a:t> Society. Br J Dermatol. 2017 Sep;177(3):645-655. 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 err="1"/>
              <a:t>Bär</a:t>
            </a:r>
            <a:r>
              <a:rPr lang="pt-BR" sz="1600" dirty="0"/>
              <a:t>, Michael; </a:t>
            </a:r>
            <a:r>
              <a:rPr lang="pt-BR" sz="1600" dirty="0" err="1"/>
              <a:t>Tschandl</a:t>
            </a:r>
            <a:r>
              <a:rPr lang="pt-BR" sz="1600" dirty="0"/>
              <a:t>, Philipp; </a:t>
            </a:r>
            <a:r>
              <a:rPr lang="pt-BR" sz="1600" dirty="0" err="1"/>
              <a:t>Kittler</a:t>
            </a:r>
            <a:r>
              <a:rPr lang="pt-BR" sz="1600" dirty="0"/>
              <a:t>, Harald (2012). </a:t>
            </a:r>
            <a:r>
              <a:rPr lang="pt-BR" sz="1600" i="1" dirty="0" err="1"/>
              <a:t>Differentiation</a:t>
            </a:r>
            <a:r>
              <a:rPr lang="pt-BR" sz="1600" i="1" dirty="0"/>
              <a:t> </a:t>
            </a:r>
            <a:r>
              <a:rPr lang="pt-BR" sz="1600" i="1" dirty="0" err="1"/>
              <a:t>of</a:t>
            </a:r>
            <a:r>
              <a:rPr lang="pt-BR" sz="1600" i="1" dirty="0"/>
              <a:t> </a:t>
            </a:r>
            <a:r>
              <a:rPr lang="pt-BR" sz="1600" i="1" dirty="0" err="1"/>
              <a:t>pigmented</a:t>
            </a:r>
            <a:r>
              <a:rPr lang="pt-BR" sz="1600" i="1" dirty="0"/>
              <a:t> </a:t>
            </a:r>
            <a:r>
              <a:rPr lang="pt-BR" sz="1600" i="1" dirty="0" err="1"/>
              <a:t>Spitz</a:t>
            </a:r>
            <a:r>
              <a:rPr lang="pt-BR" sz="1600" i="1" dirty="0"/>
              <a:t> </a:t>
            </a:r>
            <a:r>
              <a:rPr lang="pt-BR" sz="1600" i="1" dirty="0" err="1"/>
              <a:t>nevi</a:t>
            </a:r>
            <a:r>
              <a:rPr lang="pt-BR" sz="1600" i="1" dirty="0"/>
              <a:t> </a:t>
            </a:r>
            <a:r>
              <a:rPr lang="pt-BR" sz="1600" i="1" dirty="0" err="1"/>
              <a:t>and</a:t>
            </a:r>
            <a:r>
              <a:rPr lang="pt-BR" sz="1600" i="1" dirty="0"/>
              <a:t> Reed </a:t>
            </a:r>
            <a:r>
              <a:rPr lang="pt-BR" sz="1600" i="1" dirty="0" err="1"/>
              <a:t>nevi</a:t>
            </a:r>
            <a:r>
              <a:rPr lang="pt-BR" sz="1600" i="1" dirty="0"/>
              <a:t> </a:t>
            </a:r>
            <a:r>
              <a:rPr lang="pt-BR" sz="1600" i="1" dirty="0" err="1"/>
              <a:t>by</a:t>
            </a:r>
            <a:r>
              <a:rPr lang="pt-BR" sz="1600" i="1" dirty="0"/>
              <a:t> </a:t>
            </a:r>
            <a:r>
              <a:rPr lang="pt-BR" sz="1600" i="1" dirty="0" err="1"/>
              <a:t>integration</a:t>
            </a:r>
            <a:r>
              <a:rPr lang="pt-BR" sz="1600" i="1" dirty="0"/>
              <a:t> </a:t>
            </a:r>
            <a:r>
              <a:rPr lang="pt-BR" sz="1600" i="1" dirty="0" err="1"/>
              <a:t>of</a:t>
            </a:r>
            <a:r>
              <a:rPr lang="pt-BR" sz="1600" i="1" dirty="0"/>
              <a:t> </a:t>
            </a:r>
            <a:r>
              <a:rPr lang="pt-BR" sz="1600" i="1" dirty="0" err="1"/>
              <a:t>dermatopathologic</a:t>
            </a:r>
            <a:r>
              <a:rPr lang="pt-BR" sz="1600" i="1" dirty="0"/>
              <a:t> </a:t>
            </a:r>
            <a:r>
              <a:rPr lang="pt-BR" sz="1600" i="1" dirty="0" err="1"/>
              <a:t>and</a:t>
            </a:r>
            <a:r>
              <a:rPr lang="pt-BR" sz="1600" i="1" dirty="0"/>
              <a:t> </a:t>
            </a:r>
            <a:r>
              <a:rPr lang="pt-BR" sz="1600" i="1" dirty="0" err="1"/>
              <a:t>dermatoscopic</a:t>
            </a:r>
            <a:r>
              <a:rPr lang="pt-BR" sz="1600" i="1" dirty="0"/>
              <a:t> </a:t>
            </a:r>
            <a:r>
              <a:rPr lang="pt-BR" sz="1600" i="1" dirty="0" err="1"/>
              <a:t>findings</a:t>
            </a:r>
            <a:r>
              <a:rPr lang="pt-BR" sz="1600" i="1" dirty="0"/>
              <a:t>. </a:t>
            </a:r>
            <a:r>
              <a:rPr lang="pt-BR" sz="1600" i="1" dirty="0" err="1"/>
              <a:t>Dermatology</a:t>
            </a:r>
            <a:r>
              <a:rPr lang="pt-BR" sz="1600" i="1" dirty="0"/>
              <a:t> </a:t>
            </a:r>
            <a:r>
              <a:rPr lang="pt-BR" sz="1600" i="1" dirty="0" err="1"/>
              <a:t>Practical</a:t>
            </a:r>
            <a:r>
              <a:rPr lang="pt-BR" sz="1600" i="1" dirty="0"/>
              <a:t> &amp; Conceptual, 2(1), –.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Pedrosa, Ana; Lopes, Jose; Azevedo, Filomena; Mota, Alberto (2016). </a:t>
            </a:r>
            <a:r>
              <a:rPr lang="pt-BR" sz="1600" i="1" dirty="0" err="1"/>
              <a:t>Spitz</a:t>
            </a:r>
            <a:r>
              <a:rPr lang="pt-BR" sz="1600" i="1" dirty="0"/>
              <a:t>/Reed </a:t>
            </a:r>
            <a:r>
              <a:rPr lang="pt-BR" sz="1600" i="1" dirty="0" err="1"/>
              <a:t>nevi</a:t>
            </a:r>
            <a:r>
              <a:rPr lang="pt-BR" sz="1600" i="1" dirty="0"/>
              <a:t>: a review </a:t>
            </a:r>
            <a:r>
              <a:rPr lang="pt-BR" sz="1600" i="1" dirty="0" err="1"/>
              <a:t>of</a:t>
            </a:r>
            <a:r>
              <a:rPr lang="pt-BR" sz="1600" i="1" dirty="0"/>
              <a:t> </a:t>
            </a:r>
            <a:r>
              <a:rPr lang="pt-BR" sz="1600" i="1" dirty="0" err="1"/>
              <a:t>clinical-dermatoscopic</a:t>
            </a:r>
            <a:r>
              <a:rPr lang="pt-BR" sz="1600" i="1" dirty="0"/>
              <a:t> </a:t>
            </a:r>
            <a:r>
              <a:rPr lang="pt-BR" sz="1600" i="1" dirty="0" err="1"/>
              <a:t>and</a:t>
            </a:r>
            <a:r>
              <a:rPr lang="pt-BR" sz="1600" i="1" dirty="0"/>
              <a:t> </a:t>
            </a:r>
            <a:r>
              <a:rPr lang="pt-BR" sz="1600" i="1" dirty="0" err="1"/>
              <a:t>histological</a:t>
            </a:r>
            <a:r>
              <a:rPr lang="pt-BR" sz="1600" i="1" dirty="0"/>
              <a:t> </a:t>
            </a:r>
            <a:r>
              <a:rPr lang="pt-BR" sz="1600" i="1" dirty="0" err="1"/>
              <a:t>correlation</a:t>
            </a:r>
            <a:r>
              <a:rPr lang="pt-BR" sz="1600" i="1" dirty="0"/>
              <a:t>. </a:t>
            </a:r>
            <a:r>
              <a:rPr lang="pt-BR" sz="1600" i="1" dirty="0" err="1"/>
              <a:t>Dermatology</a:t>
            </a:r>
            <a:r>
              <a:rPr lang="pt-BR" sz="1600" i="1" dirty="0"/>
              <a:t> </a:t>
            </a:r>
            <a:r>
              <a:rPr lang="pt-BR" sz="1600" i="1" dirty="0" err="1"/>
              <a:t>Practical</a:t>
            </a:r>
            <a:r>
              <a:rPr lang="pt-BR" sz="1600" i="1" dirty="0"/>
              <a:t> &amp; Conceptual, 6(2), –.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1600" dirty="0"/>
              <a:t>Kerner, </a:t>
            </a:r>
            <a:r>
              <a:rPr lang="pt-BR" sz="1600" dirty="0" err="1"/>
              <a:t>Miryam</a:t>
            </a:r>
            <a:r>
              <a:rPr lang="pt-BR" sz="1600" dirty="0"/>
              <a:t>; </a:t>
            </a:r>
            <a:r>
              <a:rPr lang="pt-BR" sz="1600" dirty="0" err="1"/>
              <a:t>Jaimes</a:t>
            </a:r>
            <a:r>
              <a:rPr lang="pt-BR" sz="1600" dirty="0"/>
              <a:t>, Natalia; </a:t>
            </a:r>
            <a:r>
              <a:rPr lang="pt-BR" sz="1600" dirty="0" err="1"/>
              <a:t>Scope</a:t>
            </a:r>
            <a:r>
              <a:rPr lang="pt-BR" sz="1600" dirty="0"/>
              <a:t>, </a:t>
            </a:r>
            <a:r>
              <a:rPr lang="pt-BR" sz="1600" dirty="0" err="1"/>
              <a:t>Alon</a:t>
            </a:r>
            <a:r>
              <a:rPr lang="pt-BR" sz="1600" dirty="0"/>
              <a:t>; </a:t>
            </a:r>
            <a:r>
              <a:rPr lang="pt-BR" sz="1600" dirty="0" err="1"/>
              <a:t>Marghoob</a:t>
            </a:r>
            <a:r>
              <a:rPr lang="pt-BR" sz="1600" dirty="0"/>
              <a:t>, </a:t>
            </a:r>
            <a:r>
              <a:rPr lang="pt-BR" sz="1600" dirty="0" err="1"/>
              <a:t>Ashfaq</a:t>
            </a:r>
            <a:r>
              <a:rPr lang="pt-BR" sz="1600" dirty="0"/>
              <a:t> A. (2013). </a:t>
            </a:r>
            <a:r>
              <a:rPr lang="pt-BR" sz="1600" i="1" dirty="0" err="1"/>
              <a:t>Spitz</a:t>
            </a:r>
            <a:r>
              <a:rPr lang="pt-BR" sz="1600" i="1" dirty="0"/>
              <a:t> </a:t>
            </a:r>
            <a:r>
              <a:rPr lang="pt-BR" sz="1600" i="1" dirty="0" err="1"/>
              <a:t>Nevi</a:t>
            </a:r>
            <a:r>
              <a:rPr lang="pt-BR" sz="1600" i="1" dirty="0"/>
              <a:t>. </a:t>
            </a:r>
            <a:r>
              <a:rPr lang="pt-BR" sz="1600" i="1" dirty="0" err="1"/>
              <a:t>Dermatologic</a:t>
            </a:r>
            <a:r>
              <a:rPr lang="pt-BR" sz="1600" i="1" dirty="0"/>
              <a:t> </a:t>
            </a:r>
            <a:r>
              <a:rPr lang="pt-BR" sz="1600" i="1" dirty="0" err="1"/>
              <a:t>Clinics</a:t>
            </a:r>
            <a:r>
              <a:rPr lang="pt-BR" sz="1600" i="1" dirty="0"/>
              <a:t>, 31(2), 327–335. </a:t>
            </a:r>
            <a:endParaRPr lang="pt-BR" sz="16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29DDAC-0DE8-62F9-38BF-2126B865E7BB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23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Imagem em preto e branco&#10;&#10;Descrição gerada automaticamente com confiança baixa">
            <a:extLst>
              <a:ext uri="{FF2B5EF4-FFF2-40B4-BE49-F238E27FC236}">
                <a16:creationId xmlns:a16="http://schemas.microsoft.com/office/drawing/2014/main" id="{93ABA07F-AD86-8D81-5834-924B6F747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"/>
            <a:ext cx="1219198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F6314A-B4D3-A7C6-1CFE-D062D451F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latin typeface="XINGKAI TC LIGHT" panose="02010600040101010101" pitchFamily="2" charset="-120"/>
                <a:ea typeface="XINGKAI TC LIGHT" panose="02010600040101010101" pitchFamily="2" charset="-120"/>
              </a:rPr>
              <a:t>Obrigada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C29DDAC-0DE8-62F9-38BF-2126B865E7BB}"/>
              </a:ext>
            </a:extLst>
          </p:cNvPr>
          <p:cNvSpPr/>
          <p:nvPr/>
        </p:nvSpPr>
        <p:spPr>
          <a:xfrm>
            <a:off x="0" y="0"/>
            <a:ext cx="152400" cy="169068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EBB517"/>
              </a:solidFill>
            </a:endParaRPr>
          </a:p>
        </p:txBody>
      </p:sp>
      <p:pic>
        <p:nvPicPr>
          <p:cNvPr id="7" name="Imagem 6" descr="Uma imagem contendo marrom, grama, grande, olhando&#10;&#10;Descrição gerada automaticamente">
            <a:extLst>
              <a:ext uri="{FF2B5EF4-FFF2-40B4-BE49-F238E27FC236}">
                <a16:creationId xmlns:a16="http://schemas.microsoft.com/office/drawing/2014/main" id="{AD87F1AE-0C89-FB3A-EDDF-903FD33A9C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06"/>
          <a:stretch/>
        </p:blipFill>
        <p:spPr>
          <a:xfrm>
            <a:off x="2019159" y="1463676"/>
            <a:ext cx="4477004" cy="4275259"/>
          </a:xfrm>
          <a:prstGeom prst="rect">
            <a:avLst/>
          </a:prstGeom>
          <a:effectLst/>
        </p:spPr>
      </p:pic>
      <p:pic>
        <p:nvPicPr>
          <p:cNvPr id="10" name="Imagem 9" descr="Uma imagem contendo comida, grande, colorido, cama&#10;&#10;Descrição gerada automaticamente">
            <a:extLst>
              <a:ext uri="{FF2B5EF4-FFF2-40B4-BE49-F238E27FC236}">
                <a16:creationId xmlns:a16="http://schemas.microsoft.com/office/drawing/2014/main" id="{D9DBAD53-E0B7-B3A9-0526-DEB74EE473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2" r="23275" b="-1"/>
          <a:stretch/>
        </p:blipFill>
        <p:spPr>
          <a:xfrm>
            <a:off x="6496163" y="1463675"/>
            <a:ext cx="3829060" cy="427525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DD1FA1B-CB55-357C-C78B-A13EB0B99BEC}"/>
              </a:ext>
            </a:extLst>
          </p:cNvPr>
          <p:cNvSpPr txBox="1"/>
          <p:nvPr/>
        </p:nvSpPr>
        <p:spPr>
          <a:xfrm>
            <a:off x="6881652" y="5738934"/>
            <a:ext cx="344357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dirty="0">
                <a:latin typeface="Berlin Sans FB" panose="020E0602020502020306" pitchFamily="34" charset="77"/>
              </a:rPr>
              <a:t>marina.calmeto@live.com</a:t>
            </a:r>
          </a:p>
          <a:p>
            <a:pPr algn="r"/>
            <a:r>
              <a:rPr lang="pt-BR" sz="2800" dirty="0">
                <a:latin typeface="Berlin Sans FB" panose="020E0602020502020306" pitchFamily="34" charset="77"/>
              </a:rPr>
              <a:t>@</a:t>
            </a:r>
            <a:r>
              <a:rPr lang="pt-BR" sz="2800" dirty="0" err="1">
                <a:latin typeface="Berlin Sans FB" panose="020E0602020502020306" pitchFamily="34" charset="77"/>
              </a:rPr>
              <a:t>dermo.scopy</a:t>
            </a:r>
            <a:endParaRPr lang="pt-BR" sz="2800" dirty="0">
              <a:latin typeface="Berlin Sans FB" panose="020E0602020502020306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66780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21759</TotalTime>
  <Words>3133</Words>
  <Application>Microsoft Office PowerPoint</Application>
  <PresentationFormat>Widescreen</PresentationFormat>
  <Paragraphs>258</Paragraphs>
  <Slides>25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2" baseType="lpstr">
      <vt:lpstr>Arial</vt:lpstr>
      <vt:lpstr>Berlin Sans FB</vt:lpstr>
      <vt:lpstr>Calibri</vt:lpstr>
      <vt:lpstr>Calibri Light</vt:lpstr>
      <vt:lpstr>XINGKAI TC LIGHT</vt:lpstr>
      <vt:lpstr>XINGKAI TC LIGHT</vt:lpstr>
      <vt:lpstr>Tema do Office</vt:lpstr>
      <vt:lpstr>Apresentação do PowerPoint</vt:lpstr>
      <vt:lpstr>Relato de Caso</vt:lpstr>
      <vt:lpstr>Apresentação do PowerPoint</vt:lpstr>
      <vt:lpstr>Apresentação do PowerPoint</vt:lpstr>
      <vt:lpstr>Hipóteses Diagnósticas</vt:lpstr>
      <vt:lpstr>Conduta</vt:lpstr>
      <vt:lpstr>Lesões Spitzoides</vt:lpstr>
      <vt:lpstr>Padrões Dermatoscópicos</vt:lpstr>
      <vt:lpstr>Padrões Dermatoscópicos</vt:lpstr>
      <vt:lpstr>Melanoma spitzoide</vt:lpstr>
      <vt:lpstr>Manejo </vt:lpstr>
      <vt:lpstr>Apresentação do PowerPoint</vt:lpstr>
      <vt:lpstr>Apresentação do PowerPoint</vt:lpstr>
      <vt:lpstr>Apresentação do PowerPoint</vt:lpstr>
      <vt:lpstr>Apresentação do PowerPoint</vt:lpstr>
      <vt:lpstr>Condução</vt:lpstr>
      <vt:lpstr>Voltando ao caso...</vt:lpstr>
      <vt:lpstr>Apresentação do PowerPoint</vt:lpstr>
      <vt:lpstr>Apresentação do PowerPoint</vt:lpstr>
      <vt:lpstr>Apresentação do PowerPoint</vt:lpstr>
      <vt:lpstr>Apresentação do PowerPoint</vt:lpstr>
      <vt:lpstr>Motivos da Apresentação</vt:lpstr>
      <vt:lpstr>Agradecimentos</vt:lpstr>
      <vt:lpstr>Referências</vt:lpstr>
      <vt:lpstr>Obrigada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Marina Calmeto</dc:creator>
  <cp:lastModifiedBy>Cibele Pontes</cp:lastModifiedBy>
  <cp:revision>12</cp:revision>
  <dcterms:created xsi:type="dcterms:W3CDTF">2022-09-10T19:39:45Z</dcterms:created>
  <dcterms:modified xsi:type="dcterms:W3CDTF">2022-09-27T14:17:13Z</dcterms:modified>
</cp:coreProperties>
</file>