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9"/>
  </p:notesMasterIdLst>
  <p:sldIdLst>
    <p:sldId id="256" r:id="rId2"/>
    <p:sldId id="277" r:id="rId3"/>
    <p:sldId id="279" r:id="rId4"/>
    <p:sldId id="280" r:id="rId5"/>
    <p:sldId id="270" r:id="rId6"/>
    <p:sldId id="275" r:id="rId7"/>
    <p:sldId id="272" r:id="rId8"/>
    <p:sldId id="259" r:id="rId9"/>
    <p:sldId id="302" r:id="rId10"/>
    <p:sldId id="268" r:id="rId11"/>
    <p:sldId id="309" r:id="rId12"/>
    <p:sldId id="310" r:id="rId13"/>
    <p:sldId id="304" r:id="rId14"/>
    <p:sldId id="274" r:id="rId15"/>
    <p:sldId id="281" r:id="rId16"/>
    <p:sldId id="306" r:id="rId17"/>
    <p:sldId id="276" r:id="rId18"/>
    <p:sldId id="286" r:id="rId19"/>
    <p:sldId id="292" r:id="rId20"/>
    <p:sldId id="295" r:id="rId21"/>
    <p:sldId id="308" r:id="rId22"/>
    <p:sldId id="296" r:id="rId23"/>
    <p:sldId id="301" r:id="rId24"/>
    <p:sldId id="283" r:id="rId25"/>
    <p:sldId id="284" r:id="rId26"/>
    <p:sldId id="285" r:id="rId27"/>
    <p:sldId id="307" r:id="rId28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Nunito" pitchFamily="2" charset="0"/>
      <p:regular r:id="rId34"/>
      <p:bold r:id="rId35"/>
      <p:italic r:id="rId36"/>
      <p:boldItalic r:id="rId37"/>
    </p:embeddedFont>
    <p:embeddedFont>
      <p:font typeface="Nunito Black" pitchFamily="2" charset="0"/>
      <p:bold r:id="rId38"/>
      <p:boldItalic r:id="rId39"/>
    </p:embeddedFont>
    <p:embeddedFont>
      <p:font typeface="Nunito ExtraBold" pitchFamily="2" charset="0"/>
      <p:bold r:id="rId40"/>
      <p:boldItalic r:id="rId41"/>
    </p:embeddedFont>
    <p:embeddedFont>
      <p:font typeface="Nunito ExtraLight" pitchFamily="2" charset="0"/>
      <p:regular r:id="rId42"/>
      <p:italic r:id="rId43"/>
    </p:embeddedFont>
    <p:embeddedFont>
      <p:font typeface="Overpass" panose="020B0604020202020204" charset="0"/>
      <p:regular r:id="rId44"/>
      <p:bold r:id="rId45"/>
      <p:italic r:id="rId46"/>
      <p:boldItalic r:id="rId47"/>
    </p:embeddedFont>
  </p:embeddedFontLst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CBDC"/>
    <a:srgbClr val="C3DADF"/>
    <a:srgbClr val="00284C"/>
    <a:srgbClr val="004581"/>
    <a:srgbClr val="365B66"/>
    <a:srgbClr val="0D2B39"/>
    <a:srgbClr val="D1A14A"/>
    <a:srgbClr val="EB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9858" autoAdjust="0"/>
  </p:normalViewPr>
  <p:slideViewPr>
    <p:cSldViewPr>
      <p:cViewPr varScale="1">
        <p:scale>
          <a:sx n="101" d="100"/>
          <a:sy n="101" d="100"/>
        </p:scale>
        <p:origin x="922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0.fntdata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font" Target="fonts/font13.fntdata"/><Relationship Id="rId47" Type="http://schemas.openxmlformats.org/officeDocument/2006/relationships/font" Target="fonts/font18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font" Target="fonts/font1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4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font" Target="fonts/font14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46" Type="http://schemas.openxmlformats.org/officeDocument/2006/relationships/font" Target="fonts/font17.fntdata"/><Relationship Id="rId20" Type="http://schemas.openxmlformats.org/officeDocument/2006/relationships/slide" Target="slides/slide19.xml"/><Relationship Id="rId41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0F8114-6318-4C55-8673-FCB0BE2B25DE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0A4017-C368-44BB-A645-B62E5CFE6C0C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1936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51841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baseline="0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5361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510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5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25230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92842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11171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35387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0119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011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86011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707248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289528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75822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87416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2180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2180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2180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2180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372757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 algn="l">
              <a:buClr>
                <a:schemeClr val="bg1"/>
              </a:buClr>
              <a:buSzPts val="990"/>
              <a:buFont typeface="Arial" panose="020B0604020202020204" pitchFamily="34" charset="0"/>
              <a:buNone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12180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315477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0A4017-C368-44BB-A645-B62E5CFE6C0C}" type="slidenum">
              <a:rPr lang="pt-BR" smtClean="0"/>
              <a:pPr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5453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38795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30658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2851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0710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014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3704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365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2993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7616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1504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9577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84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3ADE77-07F6-451E-BA3E-886A213D437C}" type="datetimeFigureOut">
              <a:rPr lang="pt-BR" smtClean="0"/>
              <a:pPr/>
              <a:t>27/09/2022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DF9FBB-EC51-4445-95CF-212C5A7B21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4047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21.png"/><Relationship Id="rId4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57;p43"/>
          <p:cNvSpPr txBox="1">
            <a:spLocks/>
          </p:cNvSpPr>
          <p:nvPr/>
        </p:nvSpPr>
        <p:spPr>
          <a:xfrm>
            <a:off x="791580" y="1239230"/>
            <a:ext cx="7632848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Font typeface="Nunito Black"/>
              <a:buNone/>
              <a:defRPr sz="35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Nunito Black"/>
              <a:buNone/>
              <a:defRPr sz="5200" b="0" i="0" u="none" strike="noStrike" cap="none">
                <a:solidFill>
                  <a:schemeClr val="dk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Nunito Black"/>
              <a:buNone/>
              <a:defRPr sz="5200" b="0" i="0" u="none" strike="noStrike" cap="none">
                <a:solidFill>
                  <a:schemeClr val="dk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Nunito Black"/>
              <a:buNone/>
              <a:defRPr sz="5200" b="0" i="0" u="none" strike="noStrike" cap="none">
                <a:solidFill>
                  <a:schemeClr val="dk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Nunito Black"/>
              <a:buNone/>
              <a:defRPr sz="5200" b="0" i="0" u="none" strike="noStrike" cap="none">
                <a:solidFill>
                  <a:schemeClr val="dk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Nunito Black"/>
              <a:buNone/>
              <a:defRPr sz="5200" b="0" i="0" u="none" strike="noStrike" cap="none">
                <a:solidFill>
                  <a:schemeClr val="dk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Nunito Black"/>
              <a:buNone/>
              <a:defRPr sz="5200" b="0" i="0" u="none" strike="noStrike" cap="none">
                <a:solidFill>
                  <a:schemeClr val="dk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Nunito Black"/>
              <a:buNone/>
              <a:defRPr sz="5200" b="0" i="0" u="none" strike="noStrike" cap="none">
                <a:solidFill>
                  <a:schemeClr val="dk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Nunito Black"/>
              <a:buNone/>
              <a:defRPr sz="5200" b="0" i="0" u="none" strike="noStrike" cap="none">
                <a:solidFill>
                  <a:schemeClr val="dk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Nunito Black"/>
                <a:sym typeface="Nunito Black"/>
              </a:rPr>
              <a:t>DISPLASIA DIGITOCUTÂNEA:</a:t>
            </a:r>
            <a:r>
              <a:rPr lang="pt-BR" sz="3600" kern="0" dirty="0">
                <a:solidFill>
                  <a:srgbClr val="FFFFFF"/>
                </a:solidFill>
              </a:rPr>
              <a:t> </a:t>
            </a:r>
            <a:r>
              <a:rPr lang="pt-BR" sz="3600" kern="0" dirty="0">
                <a:solidFill>
                  <a:srgbClr val="FFFFFF"/>
                </a:solidFill>
                <a:latin typeface="Nunito ExtraLight" pitchFamily="2" charset="0"/>
              </a:rPr>
              <a:t>VOCÊ CONHECE ESTA SÍNDROME?</a:t>
            </a:r>
            <a:endParaRPr kumimoji="0" lang="pt-BR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ExtraLight" pitchFamily="2" charset="0"/>
              <a:sym typeface="Nunito Black"/>
            </a:endParaRPr>
          </a:p>
        </p:txBody>
      </p:sp>
      <p:sp>
        <p:nvSpPr>
          <p:cNvPr id="9" name="Google Shape;1021;p60"/>
          <p:cNvSpPr txBox="1">
            <a:spLocks/>
          </p:cNvSpPr>
          <p:nvPr/>
        </p:nvSpPr>
        <p:spPr>
          <a:xfrm>
            <a:off x="1907704" y="3435846"/>
            <a:ext cx="5400600" cy="1707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85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C3DADF"/>
                </a:solidFill>
                <a:effectLst/>
                <a:uLnTx/>
                <a:uFillTx/>
                <a:latin typeface="Overpass" pitchFamily="2" charset="0"/>
                <a:sym typeface="Nunito"/>
              </a:rPr>
              <a:t>Nanda </a:t>
            </a:r>
            <a:r>
              <a:rPr kumimoji="0" lang="pt-BR" sz="1400" b="1" i="0" u="none" strike="noStrike" kern="0" cap="none" spc="0" normalizeH="0" baseline="0" noProof="0" dirty="0" err="1">
                <a:ln>
                  <a:noFill/>
                </a:ln>
                <a:solidFill>
                  <a:srgbClr val="C3DADF"/>
                </a:solidFill>
                <a:effectLst/>
                <a:uLnTx/>
                <a:uFillTx/>
                <a:latin typeface="Overpass" pitchFamily="2" charset="0"/>
                <a:sym typeface="Nunito"/>
              </a:rPr>
              <a:t>Altieri</a:t>
            </a: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C3DADF"/>
                </a:solidFill>
                <a:effectLst/>
                <a:uLnTx/>
                <a:uFillTx/>
                <a:latin typeface="Overpass" pitchFamily="2" charset="0"/>
                <a:sym typeface="Nunito"/>
              </a:rPr>
              <a:t> Cardoso Silva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lang="pt-BR" sz="1400" kern="0" dirty="0">
                <a:solidFill>
                  <a:srgbClr val="C3DADF"/>
                </a:solidFill>
                <a:latin typeface="Overpass" pitchFamily="2" charset="0"/>
              </a:rPr>
              <a:t>Luiz Paulo Rocha </a:t>
            </a:r>
            <a:r>
              <a:rPr lang="pt-BR" sz="1400" kern="0" dirty="0" err="1">
                <a:solidFill>
                  <a:srgbClr val="C3DADF"/>
                </a:solidFill>
                <a:latin typeface="Overpass" pitchFamily="2" charset="0"/>
              </a:rPr>
              <a:t>Zogob</a:t>
            </a:r>
            <a:endParaRPr lang="pt-BR" sz="1400" kern="0" dirty="0">
              <a:solidFill>
                <a:srgbClr val="C3DADF"/>
              </a:solidFill>
              <a:latin typeface="Overpass" pitchFamily="2" charset="0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lang="pt-BR" sz="1400" kern="0" dirty="0" err="1">
                <a:solidFill>
                  <a:srgbClr val="C3DADF"/>
                </a:solidFill>
                <a:latin typeface="Overpass" pitchFamily="2" charset="0"/>
              </a:rPr>
              <a:t>Osvania</a:t>
            </a:r>
            <a:r>
              <a:rPr lang="pt-BR" sz="1400" kern="0" dirty="0">
                <a:solidFill>
                  <a:srgbClr val="C3DADF"/>
                </a:solidFill>
                <a:latin typeface="Overpass" pitchFamily="2" charset="0"/>
              </a:rPr>
              <a:t> Maris Nogueira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lang="pt-BR" sz="1400" kern="0" dirty="0">
                <a:solidFill>
                  <a:srgbClr val="C3DADF"/>
                </a:solidFill>
                <a:latin typeface="Overpass" pitchFamily="2" charset="0"/>
              </a:rPr>
              <a:t>Ricardo Barbosa Lima</a:t>
            </a: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1400" b="1" i="0" u="none" strike="noStrike" kern="0" cap="none" spc="0" normalizeH="0" baseline="0" noProof="0" dirty="0">
                <a:ln>
                  <a:noFill/>
                </a:ln>
                <a:solidFill>
                  <a:srgbClr val="C3DADF"/>
                </a:solidFill>
                <a:effectLst/>
                <a:uLnTx/>
                <a:uFillTx/>
                <a:latin typeface="Overpass" pitchFamily="2" charset="0"/>
                <a:sym typeface="Nunito"/>
              </a:rPr>
              <a:t>Ana</a:t>
            </a:r>
            <a:r>
              <a:rPr kumimoji="0" lang="pt-BR" sz="1400" b="1" i="0" u="none" strike="noStrike" kern="0" cap="none" spc="0" normalizeH="0" noProof="0" dirty="0">
                <a:ln>
                  <a:noFill/>
                </a:ln>
                <a:solidFill>
                  <a:srgbClr val="C3DADF"/>
                </a:solidFill>
                <a:effectLst/>
                <a:uLnTx/>
                <a:uFillTx/>
                <a:latin typeface="Overpass" pitchFamily="2" charset="0"/>
                <a:sym typeface="Nunito"/>
              </a:rPr>
              <a:t> Carolina </a:t>
            </a:r>
            <a:r>
              <a:rPr kumimoji="0" lang="pt-BR" sz="1400" b="1" i="0" u="none" strike="noStrike" kern="0" cap="none" spc="0" normalizeH="0" noProof="0" dirty="0" err="1">
                <a:ln>
                  <a:noFill/>
                </a:ln>
                <a:solidFill>
                  <a:srgbClr val="C3DADF"/>
                </a:solidFill>
                <a:effectLst/>
                <a:uLnTx/>
                <a:uFillTx/>
                <a:latin typeface="Overpass" pitchFamily="2" charset="0"/>
                <a:sym typeface="Nunito"/>
              </a:rPr>
              <a:t>Esposito</a:t>
            </a:r>
            <a:endParaRPr kumimoji="0" lang="pt-BR" sz="1400" b="1" i="0" u="none" strike="noStrike" kern="0" cap="none" spc="0" normalizeH="0" noProof="0" dirty="0">
              <a:ln>
                <a:noFill/>
              </a:ln>
              <a:solidFill>
                <a:srgbClr val="C3DADF"/>
              </a:solidFill>
              <a:effectLst/>
              <a:uLnTx/>
              <a:uFillTx/>
              <a:latin typeface="Overpass" pitchFamily="2" charset="0"/>
              <a:sym typeface="Nunito"/>
            </a:endParaRPr>
          </a:p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lang="pt-BR" sz="1400" kern="0" baseline="0" dirty="0">
                <a:solidFill>
                  <a:srgbClr val="C3DADF"/>
                </a:solidFill>
                <a:latin typeface="Overpass" pitchFamily="2" charset="0"/>
              </a:rPr>
              <a:t>Carlos</a:t>
            </a:r>
            <a:r>
              <a:rPr lang="pt-BR" sz="1400" kern="0" dirty="0">
                <a:solidFill>
                  <a:srgbClr val="C3DADF"/>
                </a:solidFill>
                <a:latin typeface="Overpass" pitchFamily="2" charset="0"/>
              </a:rPr>
              <a:t> José Martins</a:t>
            </a:r>
            <a:endParaRPr kumimoji="0" lang="pt-BR" sz="1400" b="1" i="0" u="none" strike="noStrike" kern="0" cap="none" spc="0" normalizeH="0" baseline="0" noProof="0" dirty="0">
              <a:ln>
                <a:noFill/>
              </a:ln>
              <a:solidFill>
                <a:srgbClr val="C3DADF"/>
              </a:solidFill>
              <a:effectLst/>
              <a:uLnTx/>
              <a:uFillTx/>
              <a:latin typeface="Overpass" pitchFamily="2" charset="0"/>
              <a:sym typeface="Nunito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090" y="257534"/>
            <a:ext cx="1938337" cy="150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3" t="14581" r="4359" b="3964"/>
          <a:stretch/>
        </p:blipFill>
        <p:spPr bwMode="auto">
          <a:xfrm>
            <a:off x="6932478" y="267494"/>
            <a:ext cx="1743978" cy="14902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43311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ANAMNESE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21" name="Google Shape;1021;p60"/>
          <p:cNvSpPr txBox="1">
            <a:spLocks/>
          </p:cNvSpPr>
          <p:nvPr/>
        </p:nvSpPr>
        <p:spPr>
          <a:xfrm>
            <a:off x="916584" y="1059582"/>
            <a:ext cx="171120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Identificação</a:t>
            </a:r>
            <a:endParaRPr kumimoji="0" lang="pt-BR" sz="1800" b="1" i="0" u="none" strike="noStrike" kern="0" cap="none" spc="0" normalizeH="0" baseline="0" noProof="0" dirty="0">
              <a:ln>
                <a:noFill/>
              </a:ln>
              <a:solidFill>
                <a:srgbClr val="97CBDC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2" name="Google Shape;1020;p60"/>
          <p:cNvSpPr txBox="1">
            <a:spLocks/>
          </p:cNvSpPr>
          <p:nvPr/>
        </p:nvSpPr>
        <p:spPr>
          <a:xfrm>
            <a:off x="908088" y="1362670"/>
            <a:ext cx="7840376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Paciente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feminina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, 5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anos</a:t>
            </a:r>
            <a:r>
              <a:rPr lang="en-US" sz="1800" kern="0" dirty="0">
                <a:solidFill>
                  <a:srgbClr val="FFFFFF"/>
                </a:solidFill>
              </a:rPr>
              <a:t>, escolar, natural e </a:t>
            </a:r>
            <a:r>
              <a:rPr lang="en-US" sz="1800" kern="0" dirty="0" err="1">
                <a:solidFill>
                  <a:srgbClr val="FFFFFF"/>
                </a:solidFill>
              </a:rPr>
              <a:t>residente</a:t>
            </a:r>
            <a:r>
              <a:rPr lang="en-US" sz="1800" kern="0" dirty="0">
                <a:solidFill>
                  <a:srgbClr val="FFFFFF"/>
                </a:solidFill>
              </a:rPr>
              <a:t> do Rio de Janeiro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sp>
        <p:nvSpPr>
          <p:cNvPr id="23" name="Google Shape;1021;p60"/>
          <p:cNvSpPr txBox="1">
            <a:spLocks/>
          </p:cNvSpPr>
          <p:nvPr/>
        </p:nvSpPr>
        <p:spPr>
          <a:xfrm>
            <a:off x="899592" y="2050064"/>
            <a:ext cx="2376264" cy="44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Queixa principal</a:t>
            </a:r>
          </a:p>
        </p:txBody>
      </p:sp>
      <p:sp>
        <p:nvSpPr>
          <p:cNvPr id="24" name="Google Shape;1020;p60"/>
          <p:cNvSpPr txBox="1">
            <a:spLocks/>
          </p:cNvSpPr>
          <p:nvPr/>
        </p:nvSpPr>
        <p:spPr>
          <a:xfrm>
            <a:off x="899149" y="2370782"/>
            <a:ext cx="684076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Symbol"/>
              </a:rPr>
              <a:t>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Bolinhas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nos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dedos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Symbol"/>
              </a:rPr>
              <a:t>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sp>
        <p:nvSpPr>
          <p:cNvPr id="25" name="Google Shape;1021;p60"/>
          <p:cNvSpPr txBox="1">
            <a:spLocks/>
          </p:cNvSpPr>
          <p:nvPr/>
        </p:nvSpPr>
        <p:spPr>
          <a:xfrm>
            <a:off x="916584" y="3075806"/>
            <a:ext cx="4159472" cy="813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História da doença</a:t>
            </a:r>
            <a:r>
              <a:rPr kumimoji="0" lang="pt-BR" sz="2000" b="1" i="0" u="none" strike="noStrike" kern="0" cap="none" spc="0" normalizeH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 atual</a:t>
            </a:r>
            <a:endParaRPr kumimoji="0" lang="pt-BR" sz="1800" b="1" i="0" u="none" strike="noStrike" kern="0" cap="none" spc="0" normalizeH="0" baseline="0" noProof="0" dirty="0">
              <a:ln>
                <a:noFill/>
              </a:ln>
              <a:solidFill>
                <a:srgbClr val="97CBDC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6" name="Google Shape;1020;p60"/>
          <p:cNvSpPr txBox="1">
            <a:spLocks/>
          </p:cNvSpPr>
          <p:nvPr/>
        </p:nvSpPr>
        <p:spPr>
          <a:xfrm>
            <a:off x="916584" y="3435846"/>
            <a:ext cx="7759872" cy="864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algn="l">
              <a:buClr>
                <a:srgbClr val="000000"/>
              </a:buClr>
              <a:buSzPts val="990"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Mãe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lang="en-US" sz="1800" kern="0" noProof="0" dirty="0">
                <a:solidFill>
                  <a:srgbClr val="FFFFFF"/>
                </a:solidFill>
              </a:rPr>
              <a:t>r</a:t>
            </a:r>
            <a:r>
              <a:rPr lang="en-US" sz="1800" kern="0" dirty="0" err="1">
                <a:solidFill>
                  <a:srgbClr val="FFFFFF"/>
                </a:solidFill>
              </a:rPr>
              <a:t>elata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múltiplas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deformidades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ósseas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presentes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desde</a:t>
            </a:r>
            <a:r>
              <a:rPr lang="en-US" sz="1800" kern="0" dirty="0">
                <a:solidFill>
                  <a:srgbClr val="FFFFFF"/>
                </a:solidFill>
              </a:rPr>
              <a:t> o </a:t>
            </a:r>
            <a:r>
              <a:rPr lang="en-US" sz="1800" kern="0" dirty="0" err="1">
                <a:solidFill>
                  <a:srgbClr val="FFFFFF"/>
                </a:solidFill>
              </a:rPr>
              <a:t>nascimento</a:t>
            </a:r>
            <a:r>
              <a:rPr lang="en-US" sz="1800" kern="0" dirty="0">
                <a:solidFill>
                  <a:srgbClr val="FFFFFF"/>
                </a:solidFill>
              </a:rPr>
              <a:t>. </a:t>
            </a:r>
            <a:r>
              <a:rPr lang="en-US" sz="1800" kern="0" dirty="0" err="1">
                <a:solidFill>
                  <a:srgbClr val="FFFFFF"/>
                </a:solidFill>
              </a:rPr>
              <a:t>Desde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os</a:t>
            </a:r>
            <a:r>
              <a:rPr lang="en-US" sz="1800" kern="0" dirty="0">
                <a:solidFill>
                  <a:srgbClr val="FFFFFF"/>
                </a:solidFill>
              </a:rPr>
              <a:t> 2 </a:t>
            </a:r>
            <a:r>
              <a:rPr lang="en-US" sz="1800" kern="0" dirty="0" err="1">
                <a:solidFill>
                  <a:srgbClr val="FFFFFF"/>
                </a:solidFill>
              </a:rPr>
              <a:t>meses</a:t>
            </a:r>
            <a:r>
              <a:rPr lang="en-US" sz="1800" kern="0" dirty="0">
                <a:solidFill>
                  <a:srgbClr val="FFFFFF"/>
                </a:solidFill>
              </a:rPr>
              <a:t> de </a:t>
            </a:r>
            <a:r>
              <a:rPr lang="en-US" sz="1800" kern="0" dirty="0" err="1">
                <a:solidFill>
                  <a:srgbClr val="FFFFFF"/>
                </a:solidFill>
              </a:rPr>
              <a:t>idade</a:t>
            </a:r>
            <a:r>
              <a:rPr lang="en-US" sz="1800" kern="0" dirty="0">
                <a:solidFill>
                  <a:srgbClr val="FFFFFF"/>
                </a:solidFill>
              </a:rPr>
              <a:t>, </a:t>
            </a:r>
            <a:r>
              <a:rPr lang="en-US" sz="1800" kern="0" dirty="0" err="1">
                <a:solidFill>
                  <a:srgbClr val="FFFFFF"/>
                </a:solidFill>
              </a:rPr>
              <a:t>refere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lesões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nodulares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endurecidas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nos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quirodáctilos</a:t>
            </a:r>
            <a:r>
              <a:rPr lang="en-US" sz="1800" kern="0" dirty="0">
                <a:solidFill>
                  <a:srgbClr val="FFFFFF"/>
                </a:solidFill>
              </a:rPr>
              <a:t>,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por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vezes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dolorosas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, de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aumento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progressivo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</p:spTree>
    <p:extLst>
      <p:ext uri="{BB962C8B-B14F-4D97-AF65-F5344CB8AC3E}">
        <p14:creationId xmlns:p14="http://schemas.microsoft.com/office/powerpoint/2010/main" val="3321066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ANAMNESE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21" name="Google Shape;1021;p60"/>
          <p:cNvSpPr txBox="1">
            <a:spLocks/>
          </p:cNvSpPr>
          <p:nvPr/>
        </p:nvSpPr>
        <p:spPr>
          <a:xfrm>
            <a:off x="899592" y="1203598"/>
            <a:ext cx="5328592" cy="93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História patológica pregressa</a:t>
            </a:r>
          </a:p>
        </p:txBody>
      </p:sp>
      <p:sp>
        <p:nvSpPr>
          <p:cNvPr id="22" name="Google Shape;1020;p60"/>
          <p:cNvSpPr txBox="1">
            <a:spLocks/>
          </p:cNvSpPr>
          <p:nvPr/>
        </p:nvSpPr>
        <p:spPr>
          <a:xfrm>
            <a:off x="971600" y="1563638"/>
            <a:ext cx="7344816" cy="149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Desenvolvimento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neuropsicomotor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normal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Colecistectomia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VLP (Agosto/2020)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0" baseline="0" dirty="0" err="1">
                <a:solidFill>
                  <a:srgbClr val="FFFFFF"/>
                </a:solidFill>
              </a:rPr>
              <a:t>Fratura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traumática</a:t>
            </a:r>
            <a:r>
              <a:rPr lang="en-US" sz="1800" kern="0" dirty="0">
                <a:solidFill>
                  <a:srgbClr val="FFFFFF"/>
                </a:solidFill>
              </a:rPr>
              <a:t> de </a:t>
            </a:r>
            <a:r>
              <a:rPr lang="en-US" sz="1800" kern="0" dirty="0" err="1">
                <a:solidFill>
                  <a:srgbClr val="FFFFFF"/>
                </a:solidFill>
              </a:rPr>
              <a:t>bacia</a:t>
            </a:r>
            <a:r>
              <a:rPr lang="en-US" sz="1800" kern="0" dirty="0">
                <a:solidFill>
                  <a:srgbClr val="FFFFFF"/>
                </a:solidFill>
              </a:rPr>
              <a:t> (Janeiro/2021)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sp>
        <p:nvSpPr>
          <p:cNvPr id="23" name="Google Shape;1021;p60"/>
          <p:cNvSpPr txBox="1">
            <a:spLocks/>
          </p:cNvSpPr>
          <p:nvPr/>
        </p:nvSpPr>
        <p:spPr>
          <a:xfrm>
            <a:off x="899592" y="2992045"/>
            <a:ext cx="2376264" cy="443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Histórico familiar</a:t>
            </a:r>
          </a:p>
        </p:txBody>
      </p:sp>
      <p:sp>
        <p:nvSpPr>
          <p:cNvPr id="24" name="Google Shape;1020;p60"/>
          <p:cNvSpPr txBox="1">
            <a:spLocks/>
          </p:cNvSpPr>
          <p:nvPr/>
        </p:nvSpPr>
        <p:spPr>
          <a:xfrm>
            <a:off x="971600" y="3306886"/>
            <a:ext cx="6840760" cy="1281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Symbol"/>
              </a:rPr>
              <a:t>Ausência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Symbol"/>
              </a:rPr>
              <a:t> de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Symbol"/>
              </a:rPr>
              <a:t>consanguinidade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Symbol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0" dirty="0">
                <a:solidFill>
                  <a:srgbClr val="FFFFFF"/>
                </a:solidFill>
              </a:rPr>
              <a:t>1 </a:t>
            </a:r>
            <a:r>
              <a:rPr lang="en-US" sz="1800" kern="0" dirty="0" err="1">
                <a:solidFill>
                  <a:srgbClr val="FFFFFF"/>
                </a:solidFill>
              </a:rPr>
              <a:t>irmão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saudável</a:t>
            </a:r>
            <a:endParaRPr lang="en-US" sz="1800" kern="0" dirty="0">
              <a:solidFill>
                <a:srgbClr val="FFFFFF"/>
              </a:solidFill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Sem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casos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semelhantes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na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</a:t>
            </a:r>
            <a:r>
              <a:rPr kumimoji="0" lang="en-US" sz="18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família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</p:spTree>
    <p:extLst>
      <p:ext uri="{BB962C8B-B14F-4D97-AF65-F5344CB8AC3E}">
        <p14:creationId xmlns:p14="http://schemas.microsoft.com/office/powerpoint/2010/main" val="27664538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ANAMNESE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21" name="Google Shape;1021;p60"/>
          <p:cNvSpPr txBox="1">
            <a:spLocks/>
          </p:cNvSpPr>
          <p:nvPr/>
        </p:nvSpPr>
        <p:spPr>
          <a:xfrm>
            <a:off x="899592" y="1203598"/>
            <a:ext cx="5328592" cy="93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Histórico</a:t>
            </a:r>
            <a:r>
              <a:rPr kumimoji="0" lang="pt-BR" sz="2000" b="1" i="0" u="none" strike="noStrike" kern="0" cap="none" spc="0" normalizeH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 gestacional e perinatal</a:t>
            </a:r>
            <a:endParaRPr kumimoji="0" lang="pt-BR" sz="1800" b="1" i="0" u="none" strike="noStrike" kern="0" cap="none" spc="0" normalizeH="0" baseline="0" noProof="0" dirty="0">
              <a:ln>
                <a:noFill/>
              </a:ln>
              <a:solidFill>
                <a:srgbClr val="97CBDC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22" name="Google Shape;1020;p60"/>
          <p:cNvSpPr txBox="1">
            <a:spLocks/>
          </p:cNvSpPr>
          <p:nvPr/>
        </p:nvSpPr>
        <p:spPr>
          <a:xfrm>
            <a:off x="971600" y="1578694"/>
            <a:ext cx="6984776" cy="1929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lvl="0" indent="-285750" algn="l">
              <a:lnSpc>
                <a:spcPct val="150000"/>
              </a:lnSpc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</a:pPr>
            <a:r>
              <a:rPr lang="pt-BR" sz="1800" kern="0" dirty="0">
                <a:solidFill>
                  <a:srgbClr val="FFFFFF"/>
                </a:solidFill>
              </a:rPr>
              <a:t>Pré-natal sem intercorrências</a:t>
            </a:r>
          </a:p>
          <a:p>
            <a:pPr marL="285750" lvl="0" indent="-285750" algn="l">
              <a:lnSpc>
                <a:spcPct val="150000"/>
              </a:lnSpc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</a:pPr>
            <a:r>
              <a:rPr lang="pt-BR" sz="1800" kern="0" dirty="0">
                <a:solidFill>
                  <a:srgbClr val="FFFFFF"/>
                </a:solidFill>
              </a:rPr>
              <a:t>USG morfológico com deformidades nos membros</a:t>
            </a:r>
          </a:p>
          <a:p>
            <a:pPr marL="285750" lvl="0" indent="-285750" algn="l">
              <a:lnSpc>
                <a:spcPct val="150000"/>
              </a:lnSpc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</a:pPr>
            <a:r>
              <a:rPr lang="pt-BR" sz="1800" kern="0" dirty="0">
                <a:solidFill>
                  <a:srgbClr val="FFFFFF"/>
                </a:solidFill>
              </a:rPr>
              <a:t>Nascida a termo de parto vaginal, </a:t>
            </a:r>
            <a:r>
              <a:rPr lang="pt-BR" sz="1800" kern="0" dirty="0" err="1">
                <a:solidFill>
                  <a:srgbClr val="FFFFFF"/>
                </a:solidFill>
              </a:rPr>
              <a:t>Apgar</a:t>
            </a:r>
            <a:r>
              <a:rPr lang="pt-BR" sz="1800" kern="0" dirty="0">
                <a:solidFill>
                  <a:srgbClr val="FFFFFF"/>
                </a:solidFill>
              </a:rPr>
              <a:t> 8/9</a:t>
            </a:r>
          </a:p>
          <a:p>
            <a:pPr marL="285750" lvl="0" indent="-285750" algn="l">
              <a:lnSpc>
                <a:spcPct val="150000"/>
              </a:lnSpc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</a:pPr>
            <a:r>
              <a:rPr lang="pt-BR" sz="1800" kern="0" dirty="0">
                <a:solidFill>
                  <a:srgbClr val="FFFFFF"/>
                </a:solidFill>
              </a:rPr>
              <a:t>Peso e perímetro cefálico adequados para idade gestacional</a:t>
            </a:r>
          </a:p>
          <a:p>
            <a:pPr marL="285750" lvl="0" indent="-285750" algn="l">
              <a:lnSpc>
                <a:spcPct val="150000"/>
              </a:lnSpc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</a:pPr>
            <a:r>
              <a:rPr lang="pt-BR" sz="1800" kern="0" dirty="0">
                <a:solidFill>
                  <a:srgbClr val="FFFFFF"/>
                </a:solidFill>
              </a:rPr>
              <a:t>Forame oval patente ao nascimento</a:t>
            </a:r>
          </a:p>
          <a:p>
            <a:pPr marL="285750" lvl="0" indent="-285750" algn="l">
              <a:lnSpc>
                <a:spcPct val="150000"/>
              </a:lnSpc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</a:pPr>
            <a:endParaRPr lang="pt-BR" sz="1600" kern="0" dirty="0">
              <a:solidFill>
                <a:srgbClr val="FFFFFF"/>
              </a:solidFill>
            </a:endParaRP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</a:pPr>
            <a:endParaRPr lang="pt-BR" sz="1600" kern="0" dirty="0">
              <a:solidFill>
                <a:srgbClr val="FFFFFF"/>
              </a:solidFill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</p:spTree>
    <p:extLst>
      <p:ext uri="{BB962C8B-B14F-4D97-AF65-F5344CB8AC3E}">
        <p14:creationId xmlns:p14="http://schemas.microsoft.com/office/powerpoint/2010/main" val="162033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182" y="789987"/>
            <a:ext cx="2861990" cy="39419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EXAME FÍSICO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8" t="21338" r="9849" b="15334"/>
          <a:stretch/>
        </p:blipFill>
        <p:spPr bwMode="auto">
          <a:xfrm>
            <a:off x="2843808" y="789987"/>
            <a:ext cx="3426066" cy="39419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1498" y="789987"/>
            <a:ext cx="2950704" cy="3941986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Seta para a direita 12"/>
          <p:cNvSpPr/>
          <p:nvPr/>
        </p:nvSpPr>
        <p:spPr>
          <a:xfrm>
            <a:off x="1115616" y="1563638"/>
            <a:ext cx="288032" cy="216024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 para a direita 13"/>
          <p:cNvSpPr/>
          <p:nvPr/>
        </p:nvSpPr>
        <p:spPr>
          <a:xfrm>
            <a:off x="1763688" y="3075806"/>
            <a:ext cx="288032" cy="216024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Seta para a direita 14"/>
          <p:cNvSpPr/>
          <p:nvPr/>
        </p:nvSpPr>
        <p:spPr>
          <a:xfrm flipH="1">
            <a:off x="4139950" y="3042117"/>
            <a:ext cx="288034" cy="249713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a direita 15"/>
          <p:cNvSpPr/>
          <p:nvPr/>
        </p:nvSpPr>
        <p:spPr>
          <a:xfrm>
            <a:off x="7308304" y="2296809"/>
            <a:ext cx="288032" cy="216024"/>
          </a:xfrm>
          <a:prstGeom prst="rightArrow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539552" y="2715766"/>
            <a:ext cx="504056" cy="2428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/>
          <p:cNvSpPr/>
          <p:nvPr/>
        </p:nvSpPr>
        <p:spPr>
          <a:xfrm>
            <a:off x="1769517" y="2639571"/>
            <a:ext cx="504056" cy="2428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Retângulo 20"/>
          <p:cNvSpPr/>
          <p:nvPr/>
        </p:nvSpPr>
        <p:spPr>
          <a:xfrm>
            <a:off x="3563888" y="2427734"/>
            <a:ext cx="504056" cy="2428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Retângulo 21"/>
          <p:cNvSpPr/>
          <p:nvPr/>
        </p:nvSpPr>
        <p:spPr>
          <a:xfrm>
            <a:off x="8316416" y="2650727"/>
            <a:ext cx="504056" cy="242818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5943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6" r="8330"/>
          <a:stretch/>
        </p:blipFill>
        <p:spPr bwMode="auto">
          <a:xfrm>
            <a:off x="-36512" y="915565"/>
            <a:ext cx="4536504" cy="397012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87" r="13644"/>
          <a:stretch/>
        </p:blipFill>
        <p:spPr bwMode="auto">
          <a:xfrm>
            <a:off x="4485447" y="915566"/>
            <a:ext cx="4983097" cy="397012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EXAME FÍSICO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2" name="Seta para a direita 1"/>
          <p:cNvSpPr/>
          <p:nvPr/>
        </p:nvSpPr>
        <p:spPr>
          <a:xfrm>
            <a:off x="1115616" y="2355726"/>
            <a:ext cx="288032" cy="216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Seta para a direita 5"/>
          <p:cNvSpPr/>
          <p:nvPr/>
        </p:nvSpPr>
        <p:spPr>
          <a:xfrm flipH="1">
            <a:off x="2843806" y="2322036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6437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3" r="5829"/>
          <a:stretch/>
        </p:blipFill>
        <p:spPr bwMode="auto">
          <a:xfrm>
            <a:off x="4788024" y="843558"/>
            <a:ext cx="3796814" cy="41443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7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EXAME FÍSICO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3" r="40294" b="4750"/>
          <a:stretch/>
        </p:blipFill>
        <p:spPr bwMode="auto">
          <a:xfrm>
            <a:off x="563396" y="843558"/>
            <a:ext cx="4224628" cy="414439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osca 3"/>
          <p:cNvSpPr/>
          <p:nvPr/>
        </p:nvSpPr>
        <p:spPr>
          <a:xfrm rot="19723876">
            <a:off x="2112066" y="2276065"/>
            <a:ext cx="2778611" cy="1944216"/>
          </a:xfrm>
          <a:prstGeom prst="donut">
            <a:avLst>
              <a:gd name="adj" fmla="val 2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  <p:sp>
        <p:nvSpPr>
          <p:cNvPr id="9" name="Rosca 8"/>
          <p:cNvSpPr/>
          <p:nvPr/>
        </p:nvSpPr>
        <p:spPr>
          <a:xfrm>
            <a:off x="5883631" y="2931790"/>
            <a:ext cx="2072745" cy="1944216"/>
          </a:xfrm>
          <a:prstGeom prst="donut">
            <a:avLst>
              <a:gd name="adj" fmla="val 2059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rgbClr val="FFFF00"/>
                </a:solidFill>
              </a:ln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78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5" r="4580"/>
          <a:stretch/>
        </p:blipFill>
        <p:spPr bwMode="auto">
          <a:xfrm>
            <a:off x="4427984" y="839851"/>
            <a:ext cx="3749578" cy="420413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839852"/>
            <a:ext cx="3610855" cy="420413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EXAME FÍSICO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9" name="Seta para a direita 8"/>
          <p:cNvSpPr/>
          <p:nvPr/>
        </p:nvSpPr>
        <p:spPr>
          <a:xfrm flipH="1">
            <a:off x="6031908" y="1529949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Seta para a direita 9"/>
          <p:cNvSpPr/>
          <p:nvPr/>
        </p:nvSpPr>
        <p:spPr>
          <a:xfrm flipH="1">
            <a:off x="6031908" y="2480582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Seta para a direita 11"/>
          <p:cNvSpPr/>
          <p:nvPr/>
        </p:nvSpPr>
        <p:spPr>
          <a:xfrm flipH="1">
            <a:off x="6119460" y="3219822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>
            <a:spLocks noChangeAspect="1"/>
          </p:cNvSpPr>
          <p:nvPr/>
        </p:nvSpPr>
        <p:spPr>
          <a:xfrm>
            <a:off x="6228185" y="879606"/>
            <a:ext cx="1650183" cy="3960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0254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99" t="2171" b="11192"/>
          <a:stretch/>
        </p:blipFill>
        <p:spPr bwMode="auto">
          <a:xfrm>
            <a:off x="4538379" y="850320"/>
            <a:ext cx="3922053" cy="419136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1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EXAME FÍSICO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35" b="11922"/>
          <a:stretch/>
        </p:blipFill>
        <p:spPr bwMode="auto">
          <a:xfrm>
            <a:off x="827584" y="850318"/>
            <a:ext cx="3888432" cy="419136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64098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5" t="5041" r="35883" b="23261"/>
          <a:stretch/>
        </p:blipFill>
        <p:spPr bwMode="auto">
          <a:xfrm>
            <a:off x="6439103" y="915566"/>
            <a:ext cx="2704897" cy="3775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8" t="13808" r="23215" b="2092"/>
          <a:stretch/>
        </p:blipFill>
        <p:spPr bwMode="auto">
          <a:xfrm>
            <a:off x="-252536" y="915566"/>
            <a:ext cx="3776353" cy="37744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4" t="15522" r="30909" b="2477"/>
          <a:stretch/>
        </p:blipFill>
        <p:spPr bwMode="auto">
          <a:xfrm>
            <a:off x="3419872" y="915566"/>
            <a:ext cx="3019231" cy="37744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EXAMES COMPLEMENTARES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6" name="Seta para a direita 5"/>
          <p:cNvSpPr/>
          <p:nvPr/>
        </p:nvSpPr>
        <p:spPr>
          <a:xfrm flipH="1">
            <a:off x="1043608" y="2682077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a direita 6"/>
          <p:cNvSpPr/>
          <p:nvPr/>
        </p:nvSpPr>
        <p:spPr>
          <a:xfrm flipH="1">
            <a:off x="827584" y="3147814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 para a direita 8"/>
          <p:cNvSpPr/>
          <p:nvPr/>
        </p:nvSpPr>
        <p:spPr>
          <a:xfrm flipH="1">
            <a:off x="1475656" y="2034005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12755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5" t="5041" r="35883" b="23261"/>
          <a:stretch/>
        </p:blipFill>
        <p:spPr bwMode="auto">
          <a:xfrm>
            <a:off x="6439103" y="915566"/>
            <a:ext cx="2704897" cy="3775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8" t="13808" r="23215" b="2092"/>
          <a:stretch/>
        </p:blipFill>
        <p:spPr bwMode="auto">
          <a:xfrm>
            <a:off x="-252536" y="915566"/>
            <a:ext cx="3776353" cy="37744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4" t="15522" r="30909" b="2477"/>
          <a:stretch/>
        </p:blipFill>
        <p:spPr bwMode="auto">
          <a:xfrm>
            <a:off x="3419872" y="915566"/>
            <a:ext cx="3019231" cy="37744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EXAMES COMPLEMENTARES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6" name="Seta para a direita 5"/>
          <p:cNvSpPr/>
          <p:nvPr/>
        </p:nvSpPr>
        <p:spPr>
          <a:xfrm flipH="1">
            <a:off x="4310394" y="2427734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 para a direita 6"/>
          <p:cNvSpPr/>
          <p:nvPr/>
        </p:nvSpPr>
        <p:spPr>
          <a:xfrm>
            <a:off x="5652120" y="2469284"/>
            <a:ext cx="288032" cy="216024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763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595" t="5041" r="35883" b="23261"/>
          <a:stretch/>
        </p:blipFill>
        <p:spPr bwMode="auto">
          <a:xfrm>
            <a:off x="6439103" y="915566"/>
            <a:ext cx="2704897" cy="377545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8" t="13808" r="23215" b="2092"/>
          <a:stretch/>
        </p:blipFill>
        <p:spPr bwMode="auto">
          <a:xfrm>
            <a:off x="-252536" y="915566"/>
            <a:ext cx="3776353" cy="37744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34" t="15522" r="30909" b="2477"/>
          <a:stretch/>
        </p:blipFill>
        <p:spPr bwMode="auto">
          <a:xfrm>
            <a:off x="3419872" y="915566"/>
            <a:ext cx="3019231" cy="37744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EXAMES COMPLEMENTARES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7" name="Seta para a direita 6"/>
          <p:cNvSpPr/>
          <p:nvPr/>
        </p:nvSpPr>
        <p:spPr>
          <a:xfrm flipH="1">
            <a:off x="8028384" y="2700593"/>
            <a:ext cx="288034" cy="249713"/>
          </a:xfrm>
          <a:prstGeom prst="right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3099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HIPÓTESES DIAGNÓSTICAS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14" name="Google Shape;1020;p60"/>
          <p:cNvSpPr txBox="1">
            <a:spLocks/>
          </p:cNvSpPr>
          <p:nvPr/>
        </p:nvSpPr>
        <p:spPr>
          <a:xfrm>
            <a:off x="899592" y="771550"/>
            <a:ext cx="7630616" cy="23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800" kern="0" dirty="0" err="1">
                <a:solidFill>
                  <a:srgbClr val="FFFFFF"/>
                </a:solidFill>
              </a:rPr>
              <a:t>Fibromatose</a:t>
            </a:r>
            <a:r>
              <a:rPr lang="pt-BR" sz="1800" kern="0" dirty="0">
                <a:solidFill>
                  <a:srgbClr val="FFFFFF"/>
                </a:solidFill>
              </a:rPr>
              <a:t> digital infantil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800" kern="0" dirty="0">
                <a:solidFill>
                  <a:srgbClr val="FFFFFF"/>
                </a:solidFill>
              </a:rPr>
              <a:t>Displasia dérmica facial focal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800" kern="0" dirty="0">
                <a:solidFill>
                  <a:srgbClr val="FFFFFF"/>
                </a:solidFill>
              </a:rPr>
              <a:t>Displasia </a:t>
            </a:r>
            <a:r>
              <a:rPr lang="pt-BR" sz="1800" kern="0" dirty="0" err="1">
                <a:solidFill>
                  <a:srgbClr val="FFFFFF"/>
                </a:solidFill>
              </a:rPr>
              <a:t>digitocutânea</a:t>
            </a:r>
            <a:endParaRPr lang="pt-BR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800" kern="0" dirty="0">
                <a:solidFill>
                  <a:srgbClr val="FFFFFF"/>
                </a:solidFill>
              </a:rPr>
              <a:t>Síndrome de </a:t>
            </a:r>
            <a:r>
              <a:rPr lang="pt-BR" sz="1800" kern="0" dirty="0" err="1">
                <a:solidFill>
                  <a:srgbClr val="FFFFFF"/>
                </a:solidFill>
              </a:rPr>
              <a:t>Goltz</a:t>
            </a:r>
            <a:r>
              <a:rPr lang="pt-BR" sz="1800" kern="0" dirty="0">
                <a:solidFill>
                  <a:srgbClr val="FFFFFF"/>
                </a:solidFill>
              </a:rPr>
              <a:t> (</a:t>
            </a:r>
            <a:r>
              <a:rPr lang="pt-BR" sz="1800" kern="0" dirty="0" err="1">
                <a:solidFill>
                  <a:srgbClr val="FFFFFF"/>
                </a:solidFill>
              </a:rPr>
              <a:t>hipoplasia</a:t>
            </a:r>
            <a:r>
              <a:rPr lang="pt-BR" sz="1800" kern="0" dirty="0">
                <a:solidFill>
                  <a:srgbClr val="FFFFFF"/>
                </a:solidFill>
              </a:rPr>
              <a:t> dérmica focal)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800" kern="0" dirty="0">
                <a:solidFill>
                  <a:srgbClr val="FFFFFF"/>
                </a:solidFill>
              </a:rPr>
              <a:t>Síndrome de </a:t>
            </a:r>
            <a:r>
              <a:rPr lang="pt-BR" sz="1800" kern="0" dirty="0" err="1">
                <a:solidFill>
                  <a:srgbClr val="FFFFFF"/>
                </a:solidFill>
              </a:rPr>
              <a:t>Setleis</a:t>
            </a:r>
            <a:r>
              <a:rPr lang="pt-BR" sz="1800" kern="0" dirty="0">
                <a:solidFill>
                  <a:srgbClr val="FFFFFF"/>
                </a:solidFill>
              </a:rPr>
              <a:t> </a:t>
            </a:r>
            <a:endParaRPr lang="en-US" sz="16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6053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PAINEL GENÉTICO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1000"/>
                    </a14:imgEffect>
                    <a14:imgEffect>
                      <a14:brightnessContrast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027038"/>
            <a:ext cx="8136905" cy="2552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Quadro 1"/>
          <p:cNvSpPr/>
          <p:nvPr/>
        </p:nvSpPr>
        <p:spPr>
          <a:xfrm>
            <a:off x="1475656" y="2283718"/>
            <a:ext cx="4392488" cy="340308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1000"/>
                    </a14:imgEffect>
                    <a14:imgEffect>
                      <a14:brightnessContrast bright="8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75" r="24016" b="62076"/>
          <a:stretch/>
        </p:blipFill>
        <p:spPr bwMode="auto">
          <a:xfrm>
            <a:off x="712429" y="3814614"/>
            <a:ext cx="7820011" cy="917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Quadro 2"/>
          <p:cNvSpPr/>
          <p:nvPr/>
        </p:nvSpPr>
        <p:spPr>
          <a:xfrm>
            <a:off x="712430" y="4371950"/>
            <a:ext cx="5875794" cy="360040"/>
          </a:xfrm>
          <a:prstGeom prst="fram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pic>
        <p:nvPicPr>
          <p:cNvPr id="1026" name="Picture 2" descr="Consumer DNA-testing companies need to better inform customers about risks.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4" r="11054"/>
          <a:stretch/>
        </p:blipFill>
        <p:spPr bwMode="auto">
          <a:xfrm>
            <a:off x="7075385" y="397395"/>
            <a:ext cx="1894784" cy="1670299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6946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390;p68"/>
          <p:cNvCxnSpPr/>
          <p:nvPr/>
        </p:nvCxnSpPr>
        <p:spPr>
          <a:xfrm>
            <a:off x="1755738" y="2202925"/>
            <a:ext cx="5408550" cy="0"/>
          </a:xfrm>
          <a:prstGeom prst="straightConnector1">
            <a:avLst/>
          </a:prstGeom>
          <a:noFill/>
          <a:ln w="19050" cap="flat" cmpd="sng">
            <a:solidFill>
              <a:srgbClr val="97CBD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DIAGNÓSTICO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14" name="Google Shape;1369;p68"/>
          <p:cNvSpPr>
            <a:spLocks noChangeAspect="1"/>
          </p:cNvSpPr>
          <p:nvPr/>
        </p:nvSpPr>
        <p:spPr>
          <a:xfrm>
            <a:off x="4139952" y="1563638"/>
            <a:ext cx="1296144" cy="1296144"/>
          </a:xfrm>
          <a:prstGeom prst="ellipse">
            <a:avLst/>
          </a:prstGeom>
          <a:solidFill>
            <a:srgbClr val="97CB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4581"/>
              </a:solidFill>
              <a:effectLst/>
              <a:uLnTx/>
              <a:uFillTx/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" name="Google Shape;1369;p68"/>
          <p:cNvSpPr>
            <a:spLocks noChangeAspect="1"/>
          </p:cNvSpPr>
          <p:nvPr/>
        </p:nvSpPr>
        <p:spPr>
          <a:xfrm>
            <a:off x="6516216" y="1563638"/>
            <a:ext cx="1296144" cy="1296144"/>
          </a:xfrm>
          <a:prstGeom prst="ellipse">
            <a:avLst/>
          </a:prstGeom>
          <a:solidFill>
            <a:srgbClr val="97CB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4581"/>
              </a:solidFill>
              <a:effectLst/>
              <a:uLnTx/>
              <a:uFillTx/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" name="Google Shape;10898;p89"/>
          <p:cNvSpPr>
            <a:spLocks noChangeAspect="1"/>
          </p:cNvSpPr>
          <p:nvPr/>
        </p:nvSpPr>
        <p:spPr>
          <a:xfrm>
            <a:off x="6762505" y="1851670"/>
            <a:ext cx="761823" cy="720000"/>
          </a:xfrm>
          <a:custGeom>
            <a:avLst/>
            <a:gdLst/>
            <a:ahLst/>
            <a:cxnLst/>
            <a:rect l="l" t="t" r="r" b="b"/>
            <a:pathLst>
              <a:path w="12477" h="11792" extrusionOk="0">
                <a:moveTo>
                  <a:pt x="10845" y="690"/>
                </a:moveTo>
                <a:cubicBezTo>
                  <a:pt x="11072" y="690"/>
                  <a:pt x="11264" y="705"/>
                  <a:pt x="11406" y="733"/>
                </a:cubicBezTo>
                <a:cubicBezTo>
                  <a:pt x="11469" y="1049"/>
                  <a:pt x="11469" y="1616"/>
                  <a:pt x="11374" y="2246"/>
                </a:cubicBezTo>
                <a:lnTo>
                  <a:pt x="9894" y="765"/>
                </a:lnTo>
                <a:cubicBezTo>
                  <a:pt x="10240" y="713"/>
                  <a:pt x="10568" y="690"/>
                  <a:pt x="10845" y="690"/>
                </a:cubicBezTo>
                <a:close/>
                <a:moveTo>
                  <a:pt x="9106" y="923"/>
                </a:moveTo>
                <a:lnTo>
                  <a:pt x="11280" y="3096"/>
                </a:lnTo>
                <a:cubicBezTo>
                  <a:pt x="11185" y="3317"/>
                  <a:pt x="11091" y="3569"/>
                  <a:pt x="10996" y="3789"/>
                </a:cubicBezTo>
                <a:lnTo>
                  <a:pt x="8350" y="1143"/>
                </a:lnTo>
                <a:cubicBezTo>
                  <a:pt x="8602" y="1049"/>
                  <a:pt x="8822" y="954"/>
                  <a:pt x="9106" y="923"/>
                </a:cubicBezTo>
                <a:close/>
                <a:moveTo>
                  <a:pt x="7720" y="1458"/>
                </a:moveTo>
                <a:lnTo>
                  <a:pt x="10618" y="4388"/>
                </a:lnTo>
                <a:cubicBezTo>
                  <a:pt x="10555" y="4451"/>
                  <a:pt x="10461" y="4577"/>
                  <a:pt x="10398" y="4672"/>
                </a:cubicBezTo>
                <a:cubicBezTo>
                  <a:pt x="10303" y="4766"/>
                  <a:pt x="10240" y="4861"/>
                  <a:pt x="10114" y="4892"/>
                </a:cubicBezTo>
                <a:lnTo>
                  <a:pt x="7216" y="1994"/>
                </a:lnTo>
                <a:cubicBezTo>
                  <a:pt x="7279" y="1899"/>
                  <a:pt x="7373" y="1773"/>
                  <a:pt x="7436" y="1710"/>
                </a:cubicBezTo>
                <a:cubicBezTo>
                  <a:pt x="7531" y="1616"/>
                  <a:pt x="7594" y="1553"/>
                  <a:pt x="7720" y="1458"/>
                </a:cubicBezTo>
                <a:close/>
                <a:moveTo>
                  <a:pt x="6901" y="2655"/>
                </a:moveTo>
                <a:lnTo>
                  <a:pt x="9515" y="5270"/>
                </a:lnTo>
                <a:cubicBezTo>
                  <a:pt x="9263" y="5365"/>
                  <a:pt x="9011" y="5459"/>
                  <a:pt x="8791" y="5522"/>
                </a:cubicBezTo>
                <a:lnTo>
                  <a:pt x="6649" y="3411"/>
                </a:lnTo>
                <a:cubicBezTo>
                  <a:pt x="6680" y="3159"/>
                  <a:pt x="6775" y="2876"/>
                  <a:pt x="6901" y="2655"/>
                </a:cubicBezTo>
                <a:close/>
                <a:moveTo>
                  <a:pt x="6491" y="4231"/>
                </a:moveTo>
                <a:lnTo>
                  <a:pt x="7877" y="5617"/>
                </a:lnTo>
                <a:cubicBezTo>
                  <a:pt x="7638" y="5643"/>
                  <a:pt x="7409" y="5653"/>
                  <a:pt x="7204" y="5653"/>
                </a:cubicBezTo>
                <a:cubicBezTo>
                  <a:pt x="6923" y="5653"/>
                  <a:pt x="6686" y="5635"/>
                  <a:pt x="6523" y="5617"/>
                </a:cubicBezTo>
                <a:cubicBezTo>
                  <a:pt x="6491" y="5333"/>
                  <a:pt x="6460" y="4829"/>
                  <a:pt x="6491" y="4231"/>
                </a:cubicBezTo>
                <a:close/>
                <a:moveTo>
                  <a:pt x="4982" y="6171"/>
                </a:moveTo>
                <a:cubicBezTo>
                  <a:pt x="5371" y="6171"/>
                  <a:pt x="5708" y="6201"/>
                  <a:pt x="5892" y="6247"/>
                </a:cubicBezTo>
                <a:cubicBezTo>
                  <a:pt x="5955" y="6499"/>
                  <a:pt x="5987" y="7034"/>
                  <a:pt x="5955" y="7602"/>
                </a:cubicBezTo>
                <a:lnTo>
                  <a:pt x="4538" y="6184"/>
                </a:lnTo>
                <a:cubicBezTo>
                  <a:pt x="4690" y="6175"/>
                  <a:pt x="4839" y="6171"/>
                  <a:pt x="4982" y="6171"/>
                </a:cubicBezTo>
                <a:close/>
                <a:moveTo>
                  <a:pt x="3719" y="6310"/>
                </a:moveTo>
                <a:lnTo>
                  <a:pt x="5829" y="8452"/>
                </a:lnTo>
                <a:cubicBezTo>
                  <a:pt x="5798" y="8673"/>
                  <a:pt x="5703" y="8956"/>
                  <a:pt x="5609" y="9177"/>
                </a:cubicBezTo>
                <a:lnTo>
                  <a:pt x="2962" y="6562"/>
                </a:lnTo>
                <a:cubicBezTo>
                  <a:pt x="3183" y="6436"/>
                  <a:pt x="3435" y="6341"/>
                  <a:pt x="3719" y="6310"/>
                </a:cubicBezTo>
                <a:close/>
                <a:moveTo>
                  <a:pt x="2332" y="6908"/>
                </a:moveTo>
                <a:lnTo>
                  <a:pt x="5231" y="9807"/>
                </a:lnTo>
                <a:cubicBezTo>
                  <a:pt x="5168" y="9901"/>
                  <a:pt x="5073" y="10027"/>
                  <a:pt x="5010" y="10090"/>
                </a:cubicBezTo>
                <a:cubicBezTo>
                  <a:pt x="4916" y="10185"/>
                  <a:pt x="4853" y="10248"/>
                  <a:pt x="4727" y="10342"/>
                </a:cubicBezTo>
                <a:lnTo>
                  <a:pt x="1797" y="7412"/>
                </a:lnTo>
                <a:cubicBezTo>
                  <a:pt x="1891" y="7349"/>
                  <a:pt x="1954" y="7223"/>
                  <a:pt x="2049" y="7129"/>
                </a:cubicBezTo>
                <a:cubicBezTo>
                  <a:pt x="2112" y="7066"/>
                  <a:pt x="2206" y="6971"/>
                  <a:pt x="2332" y="6908"/>
                </a:cubicBezTo>
                <a:close/>
                <a:moveTo>
                  <a:pt x="1450" y="8011"/>
                </a:moveTo>
                <a:lnTo>
                  <a:pt x="4097" y="10657"/>
                </a:lnTo>
                <a:cubicBezTo>
                  <a:pt x="3908" y="10752"/>
                  <a:pt x="3624" y="10847"/>
                  <a:pt x="3372" y="10910"/>
                </a:cubicBezTo>
                <a:lnTo>
                  <a:pt x="1230" y="8767"/>
                </a:lnTo>
                <a:cubicBezTo>
                  <a:pt x="1293" y="8515"/>
                  <a:pt x="1387" y="8232"/>
                  <a:pt x="1450" y="8011"/>
                </a:cubicBezTo>
                <a:close/>
                <a:moveTo>
                  <a:pt x="1072" y="9586"/>
                </a:moveTo>
                <a:lnTo>
                  <a:pt x="2553" y="11067"/>
                </a:lnTo>
                <a:cubicBezTo>
                  <a:pt x="2175" y="11124"/>
                  <a:pt x="1831" y="11135"/>
                  <a:pt x="1534" y="11135"/>
                </a:cubicBezTo>
                <a:cubicBezTo>
                  <a:pt x="1337" y="11135"/>
                  <a:pt x="1160" y="11130"/>
                  <a:pt x="1009" y="11130"/>
                </a:cubicBezTo>
                <a:cubicBezTo>
                  <a:pt x="978" y="10815"/>
                  <a:pt x="978" y="10216"/>
                  <a:pt x="1072" y="9586"/>
                </a:cubicBezTo>
                <a:close/>
                <a:moveTo>
                  <a:pt x="10872" y="1"/>
                </a:moveTo>
                <a:cubicBezTo>
                  <a:pt x="9797" y="1"/>
                  <a:pt x="8028" y="173"/>
                  <a:pt x="6964" y="1238"/>
                </a:cubicBezTo>
                <a:cubicBezTo>
                  <a:pt x="6775" y="1427"/>
                  <a:pt x="6617" y="1616"/>
                  <a:pt x="6491" y="1836"/>
                </a:cubicBezTo>
                <a:cubicBezTo>
                  <a:pt x="5735" y="3033"/>
                  <a:pt x="5735" y="4703"/>
                  <a:pt x="5829" y="5491"/>
                </a:cubicBezTo>
                <a:cubicBezTo>
                  <a:pt x="5619" y="5469"/>
                  <a:pt x="5344" y="5450"/>
                  <a:pt x="5031" y="5450"/>
                </a:cubicBezTo>
                <a:cubicBezTo>
                  <a:pt x="3989" y="5450"/>
                  <a:pt x="2521" y="5655"/>
                  <a:pt x="1576" y="6625"/>
                </a:cubicBezTo>
                <a:cubicBezTo>
                  <a:pt x="1" y="8200"/>
                  <a:pt x="348" y="11319"/>
                  <a:pt x="379" y="11445"/>
                </a:cubicBezTo>
                <a:cubicBezTo>
                  <a:pt x="442" y="11603"/>
                  <a:pt x="568" y="11697"/>
                  <a:pt x="726" y="11760"/>
                </a:cubicBezTo>
                <a:cubicBezTo>
                  <a:pt x="757" y="11760"/>
                  <a:pt x="1135" y="11792"/>
                  <a:pt x="1671" y="11792"/>
                </a:cubicBezTo>
                <a:cubicBezTo>
                  <a:pt x="2710" y="11792"/>
                  <a:pt x="4443" y="11603"/>
                  <a:pt x="5514" y="10531"/>
                </a:cubicBezTo>
                <a:cubicBezTo>
                  <a:pt x="6775" y="9271"/>
                  <a:pt x="6743" y="7192"/>
                  <a:pt x="6649" y="6278"/>
                </a:cubicBezTo>
                <a:cubicBezTo>
                  <a:pt x="6869" y="6278"/>
                  <a:pt x="7121" y="6310"/>
                  <a:pt x="7405" y="6310"/>
                </a:cubicBezTo>
                <a:cubicBezTo>
                  <a:pt x="8476" y="6310"/>
                  <a:pt x="9925" y="6121"/>
                  <a:pt x="10902" y="5144"/>
                </a:cubicBezTo>
                <a:cubicBezTo>
                  <a:pt x="12477" y="3600"/>
                  <a:pt x="12099" y="481"/>
                  <a:pt x="12099" y="355"/>
                </a:cubicBezTo>
                <a:cubicBezTo>
                  <a:pt x="12036" y="198"/>
                  <a:pt x="11941" y="103"/>
                  <a:pt x="11784" y="40"/>
                </a:cubicBezTo>
                <a:cubicBezTo>
                  <a:pt x="11743" y="40"/>
                  <a:pt x="11387" y="1"/>
                  <a:pt x="10872" y="1"/>
                </a:cubicBezTo>
                <a:close/>
              </a:path>
            </a:pathLst>
          </a:custGeom>
          <a:solidFill>
            <a:srgbClr val="00458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" name="Google Shape;10949;p89"/>
          <p:cNvGrpSpPr>
            <a:grpSpLocks noChangeAspect="1"/>
          </p:cNvGrpSpPr>
          <p:nvPr/>
        </p:nvGrpSpPr>
        <p:grpSpPr>
          <a:xfrm>
            <a:off x="4427984" y="1851670"/>
            <a:ext cx="720000" cy="720000"/>
            <a:chOff x="-23229150" y="2710600"/>
            <a:chExt cx="296175" cy="296175"/>
          </a:xfrm>
          <a:solidFill>
            <a:srgbClr val="004581"/>
          </a:solidFill>
        </p:grpSpPr>
        <p:sp>
          <p:nvSpPr>
            <p:cNvPr id="8" name="Google Shape;10950;p89"/>
            <p:cNvSpPr/>
            <p:nvPr/>
          </p:nvSpPr>
          <p:spPr>
            <a:xfrm>
              <a:off x="-23177150" y="2727925"/>
              <a:ext cx="191400" cy="258375"/>
            </a:xfrm>
            <a:custGeom>
              <a:avLst/>
              <a:gdLst/>
              <a:ahLst/>
              <a:cxnLst/>
              <a:rect l="l" t="t" r="r" b="b"/>
              <a:pathLst>
                <a:path w="7656" h="10335" extrusionOk="0">
                  <a:moveTo>
                    <a:pt x="3812" y="725"/>
                  </a:moveTo>
                  <a:cubicBezTo>
                    <a:pt x="4033" y="725"/>
                    <a:pt x="4190" y="883"/>
                    <a:pt x="4190" y="1072"/>
                  </a:cubicBezTo>
                  <a:lnTo>
                    <a:pt x="4190" y="1418"/>
                  </a:lnTo>
                  <a:lnTo>
                    <a:pt x="3466" y="1418"/>
                  </a:lnTo>
                  <a:lnTo>
                    <a:pt x="3466" y="1072"/>
                  </a:lnTo>
                  <a:cubicBezTo>
                    <a:pt x="3466" y="883"/>
                    <a:pt x="3623" y="725"/>
                    <a:pt x="3812" y="725"/>
                  </a:cubicBezTo>
                  <a:close/>
                  <a:moveTo>
                    <a:pt x="6238" y="1387"/>
                  </a:moveTo>
                  <a:cubicBezTo>
                    <a:pt x="6648" y="1418"/>
                    <a:pt x="6931" y="1702"/>
                    <a:pt x="6931" y="2111"/>
                  </a:cubicBezTo>
                  <a:cubicBezTo>
                    <a:pt x="6931" y="2206"/>
                    <a:pt x="6900" y="2363"/>
                    <a:pt x="6805" y="2458"/>
                  </a:cubicBezTo>
                  <a:cubicBezTo>
                    <a:pt x="6585" y="2206"/>
                    <a:pt x="6238" y="2111"/>
                    <a:pt x="5860" y="2111"/>
                  </a:cubicBezTo>
                  <a:lnTo>
                    <a:pt x="4852" y="2111"/>
                  </a:lnTo>
                  <a:lnTo>
                    <a:pt x="4852" y="1387"/>
                  </a:lnTo>
                  <a:close/>
                  <a:moveTo>
                    <a:pt x="2804" y="1418"/>
                  </a:moveTo>
                  <a:lnTo>
                    <a:pt x="2804" y="2143"/>
                  </a:lnTo>
                  <a:lnTo>
                    <a:pt x="1796" y="2143"/>
                  </a:lnTo>
                  <a:cubicBezTo>
                    <a:pt x="1418" y="2143"/>
                    <a:pt x="1071" y="2300"/>
                    <a:pt x="851" y="2489"/>
                  </a:cubicBezTo>
                  <a:cubicBezTo>
                    <a:pt x="756" y="2363"/>
                    <a:pt x="725" y="2269"/>
                    <a:pt x="725" y="2143"/>
                  </a:cubicBezTo>
                  <a:cubicBezTo>
                    <a:pt x="725" y="1702"/>
                    <a:pt x="1040" y="1418"/>
                    <a:pt x="1418" y="1418"/>
                  </a:cubicBezTo>
                  <a:close/>
                  <a:moveTo>
                    <a:pt x="4190" y="2111"/>
                  </a:moveTo>
                  <a:lnTo>
                    <a:pt x="4190" y="2804"/>
                  </a:lnTo>
                  <a:lnTo>
                    <a:pt x="3466" y="2804"/>
                  </a:lnTo>
                  <a:lnTo>
                    <a:pt x="3466" y="2111"/>
                  </a:lnTo>
                  <a:close/>
                  <a:moveTo>
                    <a:pt x="2772" y="2773"/>
                  </a:moveTo>
                  <a:lnTo>
                    <a:pt x="2772" y="3466"/>
                  </a:lnTo>
                  <a:lnTo>
                    <a:pt x="2079" y="3466"/>
                  </a:lnTo>
                  <a:cubicBezTo>
                    <a:pt x="1733" y="3466"/>
                    <a:pt x="1386" y="3624"/>
                    <a:pt x="1134" y="3844"/>
                  </a:cubicBezTo>
                  <a:cubicBezTo>
                    <a:pt x="1071" y="3718"/>
                    <a:pt x="1040" y="3592"/>
                    <a:pt x="1040" y="3466"/>
                  </a:cubicBezTo>
                  <a:cubicBezTo>
                    <a:pt x="1040" y="3088"/>
                    <a:pt x="1355" y="2773"/>
                    <a:pt x="1733" y="2773"/>
                  </a:cubicBezTo>
                  <a:close/>
                  <a:moveTo>
                    <a:pt x="5860" y="2804"/>
                  </a:moveTo>
                  <a:cubicBezTo>
                    <a:pt x="6270" y="2804"/>
                    <a:pt x="6585" y="3119"/>
                    <a:pt x="6585" y="3529"/>
                  </a:cubicBezTo>
                  <a:cubicBezTo>
                    <a:pt x="6585" y="3624"/>
                    <a:pt x="6553" y="3781"/>
                    <a:pt x="6459" y="3876"/>
                  </a:cubicBezTo>
                  <a:cubicBezTo>
                    <a:pt x="6270" y="3624"/>
                    <a:pt x="5923" y="3466"/>
                    <a:pt x="5576" y="3466"/>
                  </a:cubicBezTo>
                  <a:lnTo>
                    <a:pt x="4852" y="3466"/>
                  </a:lnTo>
                  <a:lnTo>
                    <a:pt x="4852" y="2804"/>
                  </a:lnTo>
                  <a:close/>
                  <a:moveTo>
                    <a:pt x="4190" y="3466"/>
                  </a:moveTo>
                  <a:lnTo>
                    <a:pt x="4190" y="4191"/>
                  </a:lnTo>
                  <a:lnTo>
                    <a:pt x="3466" y="4191"/>
                  </a:lnTo>
                  <a:lnTo>
                    <a:pt x="3466" y="3466"/>
                  </a:lnTo>
                  <a:close/>
                  <a:moveTo>
                    <a:pt x="4190" y="4884"/>
                  </a:moveTo>
                  <a:lnTo>
                    <a:pt x="4190" y="5608"/>
                  </a:lnTo>
                  <a:lnTo>
                    <a:pt x="3466" y="5608"/>
                  </a:lnTo>
                  <a:lnTo>
                    <a:pt x="3466" y="4884"/>
                  </a:lnTo>
                  <a:close/>
                  <a:moveTo>
                    <a:pt x="4190" y="6270"/>
                  </a:moveTo>
                  <a:lnTo>
                    <a:pt x="4190" y="7152"/>
                  </a:lnTo>
                  <a:lnTo>
                    <a:pt x="4190" y="7310"/>
                  </a:lnTo>
                  <a:cubicBezTo>
                    <a:pt x="4190" y="7499"/>
                    <a:pt x="4033" y="7656"/>
                    <a:pt x="3812" y="7656"/>
                  </a:cubicBezTo>
                  <a:cubicBezTo>
                    <a:pt x="3623" y="7656"/>
                    <a:pt x="3466" y="7499"/>
                    <a:pt x="3466" y="7310"/>
                  </a:cubicBezTo>
                  <a:lnTo>
                    <a:pt x="3466" y="7152"/>
                  </a:lnTo>
                  <a:lnTo>
                    <a:pt x="3466" y="6270"/>
                  </a:lnTo>
                  <a:close/>
                  <a:moveTo>
                    <a:pt x="5923" y="7656"/>
                  </a:moveTo>
                  <a:cubicBezTo>
                    <a:pt x="6112" y="7656"/>
                    <a:pt x="6270" y="7814"/>
                    <a:pt x="6270" y="8003"/>
                  </a:cubicBezTo>
                  <a:cubicBezTo>
                    <a:pt x="6270" y="8192"/>
                    <a:pt x="6144" y="8286"/>
                    <a:pt x="5986" y="8318"/>
                  </a:cubicBezTo>
                  <a:cubicBezTo>
                    <a:pt x="5734" y="8412"/>
                    <a:pt x="5450" y="8475"/>
                    <a:pt x="5198" y="8633"/>
                  </a:cubicBezTo>
                  <a:cubicBezTo>
                    <a:pt x="4789" y="8885"/>
                    <a:pt x="4411" y="9200"/>
                    <a:pt x="4096" y="9578"/>
                  </a:cubicBezTo>
                  <a:cubicBezTo>
                    <a:pt x="4064" y="9609"/>
                    <a:pt x="3938" y="9735"/>
                    <a:pt x="3812" y="9735"/>
                  </a:cubicBezTo>
                  <a:cubicBezTo>
                    <a:pt x="3655" y="9735"/>
                    <a:pt x="3592" y="9672"/>
                    <a:pt x="3560" y="9578"/>
                  </a:cubicBezTo>
                  <a:cubicBezTo>
                    <a:pt x="3088" y="8948"/>
                    <a:pt x="2426" y="8507"/>
                    <a:pt x="1670" y="8349"/>
                  </a:cubicBezTo>
                  <a:cubicBezTo>
                    <a:pt x="1544" y="8318"/>
                    <a:pt x="1386" y="8192"/>
                    <a:pt x="1386" y="8003"/>
                  </a:cubicBezTo>
                  <a:cubicBezTo>
                    <a:pt x="1386" y="7814"/>
                    <a:pt x="1544" y="7656"/>
                    <a:pt x="1733" y="7656"/>
                  </a:cubicBezTo>
                  <a:lnTo>
                    <a:pt x="2835" y="7656"/>
                  </a:lnTo>
                  <a:cubicBezTo>
                    <a:pt x="2993" y="8034"/>
                    <a:pt x="3371" y="8349"/>
                    <a:pt x="3844" y="8349"/>
                  </a:cubicBezTo>
                  <a:cubicBezTo>
                    <a:pt x="4316" y="8349"/>
                    <a:pt x="4663" y="8097"/>
                    <a:pt x="4820" y="7656"/>
                  </a:cubicBezTo>
                  <a:close/>
                  <a:moveTo>
                    <a:pt x="3812" y="0"/>
                  </a:moveTo>
                  <a:cubicBezTo>
                    <a:pt x="3371" y="0"/>
                    <a:pt x="2993" y="284"/>
                    <a:pt x="2835" y="725"/>
                  </a:cubicBezTo>
                  <a:lnTo>
                    <a:pt x="1386" y="725"/>
                  </a:lnTo>
                  <a:cubicBezTo>
                    <a:pt x="630" y="725"/>
                    <a:pt x="0" y="1355"/>
                    <a:pt x="0" y="2111"/>
                  </a:cubicBezTo>
                  <a:cubicBezTo>
                    <a:pt x="0" y="2489"/>
                    <a:pt x="158" y="2804"/>
                    <a:pt x="410" y="3088"/>
                  </a:cubicBezTo>
                  <a:cubicBezTo>
                    <a:pt x="378" y="3214"/>
                    <a:pt x="315" y="3340"/>
                    <a:pt x="315" y="3466"/>
                  </a:cubicBezTo>
                  <a:cubicBezTo>
                    <a:pt x="315" y="3876"/>
                    <a:pt x="473" y="4191"/>
                    <a:pt x="725" y="4474"/>
                  </a:cubicBezTo>
                  <a:cubicBezTo>
                    <a:pt x="693" y="4569"/>
                    <a:pt x="630" y="4726"/>
                    <a:pt x="630" y="4852"/>
                  </a:cubicBezTo>
                  <a:cubicBezTo>
                    <a:pt x="630" y="5608"/>
                    <a:pt x="1260" y="6238"/>
                    <a:pt x="2016" y="6238"/>
                  </a:cubicBezTo>
                  <a:cubicBezTo>
                    <a:pt x="2205" y="6238"/>
                    <a:pt x="2363" y="6081"/>
                    <a:pt x="2363" y="5892"/>
                  </a:cubicBezTo>
                  <a:cubicBezTo>
                    <a:pt x="2363" y="5671"/>
                    <a:pt x="2205" y="5514"/>
                    <a:pt x="2016" y="5514"/>
                  </a:cubicBezTo>
                  <a:cubicBezTo>
                    <a:pt x="1638" y="5514"/>
                    <a:pt x="1323" y="5199"/>
                    <a:pt x="1323" y="4821"/>
                  </a:cubicBezTo>
                  <a:cubicBezTo>
                    <a:pt x="1323" y="4411"/>
                    <a:pt x="1638" y="4096"/>
                    <a:pt x="2016" y="4096"/>
                  </a:cubicBezTo>
                  <a:lnTo>
                    <a:pt x="2741" y="4096"/>
                  </a:lnTo>
                  <a:lnTo>
                    <a:pt x="2741" y="6869"/>
                  </a:lnTo>
                  <a:lnTo>
                    <a:pt x="1701" y="6869"/>
                  </a:lnTo>
                  <a:cubicBezTo>
                    <a:pt x="1103" y="6869"/>
                    <a:pt x="693" y="7341"/>
                    <a:pt x="693" y="7877"/>
                  </a:cubicBezTo>
                  <a:cubicBezTo>
                    <a:pt x="693" y="8349"/>
                    <a:pt x="1008" y="8759"/>
                    <a:pt x="1481" y="8916"/>
                  </a:cubicBezTo>
                  <a:cubicBezTo>
                    <a:pt x="2048" y="9074"/>
                    <a:pt x="2615" y="9420"/>
                    <a:pt x="2961" y="9893"/>
                  </a:cubicBezTo>
                  <a:cubicBezTo>
                    <a:pt x="3151" y="10177"/>
                    <a:pt x="3466" y="10334"/>
                    <a:pt x="3781" y="10334"/>
                  </a:cubicBezTo>
                  <a:cubicBezTo>
                    <a:pt x="4096" y="10334"/>
                    <a:pt x="4411" y="10177"/>
                    <a:pt x="4631" y="9924"/>
                  </a:cubicBezTo>
                  <a:cubicBezTo>
                    <a:pt x="4852" y="9609"/>
                    <a:pt x="5135" y="9389"/>
                    <a:pt x="5482" y="9168"/>
                  </a:cubicBezTo>
                  <a:cubicBezTo>
                    <a:pt x="5671" y="9074"/>
                    <a:pt x="5891" y="8979"/>
                    <a:pt x="6112" y="8948"/>
                  </a:cubicBezTo>
                  <a:cubicBezTo>
                    <a:pt x="6585" y="8822"/>
                    <a:pt x="6900" y="8444"/>
                    <a:pt x="6900" y="7971"/>
                  </a:cubicBezTo>
                  <a:cubicBezTo>
                    <a:pt x="6900" y="7373"/>
                    <a:pt x="6427" y="6932"/>
                    <a:pt x="5891" y="6932"/>
                  </a:cubicBezTo>
                  <a:lnTo>
                    <a:pt x="4852" y="6932"/>
                  </a:lnTo>
                  <a:lnTo>
                    <a:pt x="4852" y="4191"/>
                  </a:lnTo>
                  <a:lnTo>
                    <a:pt x="5576" y="4191"/>
                  </a:lnTo>
                  <a:cubicBezTo>
                    <a:pt x="5954" y="4191"/>
                    <a:pt x="6270" y="4506"/>
                    <a:pt x="6270" y="4884"/>
                  </a:cubicBezTo>
                  <a:cubicBezTo>
                    <a:pt x="6270" y="5293"/>
                    <a:pt x="5954" y="5608"/>
                    <a:pt x="5576" y="5608"/>
                  </a:cubicBezTo>
                  <a:cubicBezTo>
                    <a:pt x="5356" y="5608"/>
                    <a:pt x="5198" y="5766"/>
                    <a:pt x="5198" y="5955"/>
                  </a:cubicBezTo>
                  <a:cubicBezTo>
                    <a:pt x="5198" y="6144"/>
                    <a:pt x="5356" y="6301"/>
                    <a:pt x="5576" y="6301"/>
                  </a:cubicBezTo>
                  <a:cubicBezTo>
                    <a:pt x="6301" y="6301"/>
                    <a:pt x="6931" y="5671"/>
                    <a:pt x="6931" y="4915"/>
                  </a:cubicBezTo>
                  <a:cubicBezTo>
                    <a:pt x="6931" y="4758"/>
                    <a:pt x="6900" y="4663"/>
                    <a:pt x="6868" y="4537"/>
                  </a:cubicBezTo>
                  <a:cubicBezTo>
                    <a:pt x="7152" y="4254"/>
                    <a:pt x="7246" y="3939"/>
                    <a:pt x="7246" y="3561"/>
                  </a:cubicBezTo>
                  <a:cubicBezTo>
                    <a:pt x="7246" y="3403"/>
                    <a:pt x="7215" y="3277"/>
                    <a:pt x="7183" y="3151"/>
                  </a:cubicBezTo>
                  <a:cubicBezTo>
                    <a:pt x="7498" y="2836"/>
                    <a:pt x="7656" y="2489"/>
                    <a:pt x="7656" y="2111"/>
                  </a:cubicBezTo>
                  <a:cubicBezTo>
                    <a:pt x="7656" y="1355"/>
                    <a:pt x="7026" y="725"/>
                    <a:pt x="6270" y="725"/>
                  </a:cubicBezTo>
                  <a:lnTo>
                    <a:pt x="4820" y="725"/>
                  </a:lnTo>
                  <a:cubicBezTo>
                    <a:pt x="4663" y="316"/>
                    <a:pt x="4285" y="0"/>
                    <a:pt x="3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10951;p89"/>
            <p:cNvSpPr/>
            <p:nvPr/>
          </p:nvSpPr>
          <p:spPr>
            <a:xfrm>
              <a:off x="-23229150" y="2710600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10775" y="693"/>
                  </a:moveTo>
                  <a:cubicBezTo>
                    <a:pt x="10996" y="693"/>
                    <a:pt x="11153" y="851"/>
                    <a:pt x="11153" y="1072"/>
                  </a:cubicBezTo>
                  <a:lnTo>
                    <a:pt x="11153" y="10775"/>
                  </a:lnTo>
                  <a:cubicBezTo>
                    <a:pt x="11153" y="10996"/>
                    <a:pt x="10996" y="11153"/>
                    <a:pt x="10775" y="11153"/>
                  </a:cubicBezTo>
                  <a:lnTo>
                    <a:pt x="1072" y="11153"/>
                  </a:lnTo>
                  <a:cubicBezTo>
                    <a:pt x="851" y="11153"/>
                    <a:pt x="694" y="10996"/>
                    <a:pt x="694" y="10775"/>
                  </a:cubicBezTo>
                  <a:lnTo>
                    <a:pt x="694" y="1072"/>
                  </a:lnTo>
                  <a:cubicBezTo>
                    <a:pt x="694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lnTo>
                    <a:pt x="1" y="10775"/>
                  </a:lnTo>
                  <a:cubicBezTo>
                    <a:pt x="1" y="11374"/>
                    <a:pt x="473" y="11846"/>
                    <a:pt x="1072" y="11846"/>
                  </a:cubicBezTo>
                  <a:lnTo>
                    <a:pt x="10807" y="11846"/>
                  </a:lnTo>
                  <a:cubicBezTo>
                    <a:pt x="11374" y="11846"/>
                    <a:pt x="11847" y="11374"/>
                    <a:pt x="11847" y="10775"/>
                  </a:cubicBezTo>
                  <a:lnTo>
                    <a:pt x="11847" y="1072"/>
                  </a:lnTo>
                  <a:cubicBezTo>
                    <a:pt x="11847" y="473"/>
                    <a:pt x="11342" y="0"/>
                    <a:pt x="108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1020;p60"/>
          <p:cNvSpPr txBox="1">
            <a:spLocks/>
          </p:cNvSpPr>
          <p:nvPr/>
        </p:nvSpPr>
        <p:spPr>
          <a:xfrm>
            <a:off x="884937" y="3003798"/>
            <a:ext cx="162018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Exame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físico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sp>
        <p:nvSpPr>
          <p:cNvPr id="22" name="Google Shape;1020;p60"/>
          <p:cNvSpPr txBox="1">
            <a:spLocks/>
          </p:cNvSpPr>
          <p:nvPr/>
        </p:nvSpPr>
        <p:spPr>
          <a:xfrm>
            <a:off x="3563888" y="3003798"/>
            <a:ext cx="216024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Exames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de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imagem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sp>
        <p:nvSpPr>
          <p:cNvPr id="24" name="Google Shape;1020;p60"/>
          <p:cNvSpPr txBox="1">
            <a:spLocks/>
          </p:cNvSpPr>
          <p:nvPr/>
        </p:nvSpPr>
        <p:spPr>
          <a:xfrm>
            <a:off x="6444208" y="3003798"/>
            <a:ext cx="1918813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Painel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genético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3" r="5829"/>
          <a:stretch/>
        </p:blipFill>
        <p:spPr bwMode="auto">
          <a:xfrm>
            <a:off x="755576" y="1059582"/>
            <a:ext cx="1878902" cy="1944000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8" t="13808" r="23215" b="2092"/>
          <a:stretch/>
        </p:blipFill>
        <p:spPr bwMode="auto">
          <a:xfrm>
            <a:off x="3610477" y="1035165"/>
            <a:ext cx="1969635" cy="1968633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 descr="Cientistas alegam ter sequenciado 100% do genoma humano; entenda - Revista  Galileu | Ciênci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8" r="17661"/>
          <a:stretch/>
        </p:blipFill>
        <p:spPr bwMode="auto">
          <a:xfrm>
            <a:off x="6422523" y="1096764"/>
            <a:ext cx="1893893" cy="1907034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877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390;p68"/>
          <p:cNvCxnSpPr/>
          <p:nvPr/>
        </p:nvCxnSpPr>
        <p:spPr>
          <a:xfrm>
            <a:off x="1755738" y="2202925"/>
            <a:ext cx="5408550" cy="0"/>
          </a:xfrm>
          <a:prstGeom prst="straightConnector1">
            <a:avLst/>
          </a:prstGeom>
          <a:noFill/>
          <a:ln w="19050" cap="flat" cmpd="sng">
            <a:solidFill>
              <a:srgbClr val="97CBDC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DIAGNÓSTICO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14" name="Google Shape;1369;p68"/>
          <p:cNvSpPr>
            <a:spLocks noChangeAspect="1"/>
          </p:cNvSpPr>
          <p:nvPr/>
        </p:nvSpPr>
        <p:spPr>
          <a:xfrm>
            <a:off x="4139952" y="1563638"/>
            <a:ext cx="1296144" cy="1296144"/>
          </a:xfrm>
          <a:prstGeom prst="ellipse">
            <a:avLst/>
          </a:prstGeom>
          <a:solidFill>
            <a:srgbClr val="97CB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4581"/>
              </a:solidFill>
              <a:effectLst/>
              <a:uLnTx/>
              <a:uFillTx/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" name="Google Shape;1369;p68"/>
          <p:cNvSpPr>
            <a:spLocks noChangeAspect="1"/>
          </p:cNvSpPr>
          <p:nvPr/>
        </p:nvSpPr>
        <p:spPr>
          <a:xfrm>
            <a:off x="6516216" y="1563638"/>
            <a:ext cx="1296144" cy="1296144"/>
          </a:xfrm>
          <a:prstGeom prst="ellipse">
            <a:avLst/>
          </a:prstGeom>
          <a:solidFill>
            <a:srgbClr val="97CBD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600" b="1" i="0" u="none" strike="noStrike" kern="0" cap="none" spc="0" normalizeH="0" baseline="0" noProof="0" dirty="0">
              <a:ln>
                <a:noFill/>
              </a:ln>
              <a:solidFill>
                <a:srgbClr val="004581"/>
              </a:solidFill>
              <a:effectLst/>
              <a:uLnTx/>
              <a:uFillTx/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" name="Google Shape;10898;p89"/>
          <p:cNvSpPr>
            <a:spLocks noChangeAspect="1"/>
          </p:cNvSpPr>
          <p:nvPr/>
        </p:nvSpPr>
        <p:spPr>
          <a:xfrm>
            <a:off x="6762505" y="1851670"/>
            <a:ext cx="761823" cy="720000"/>
          </a:xfrm>
          <a:custGeom>
            <a:avLst/>
            <a:gdLst/>
            <a:ahLst/>
            <a:cxnLst/>
            <a:rect l="l" t="t" r="r" b="b"/>
            <a:pathLst>
              <a:path w="12477" h="11792" extrusionOk="0">
                <a:moveTo>
                  <a:pt x="10845" y="690"/>
                </a:moveTo>
                <a:cubicBezTo>
                  <a:pt x="11072" y="690"/>
                  <a:pt x="11264" y="705"/>
                  <a:pt x="11406" y="733"/>
                </a:cubicBezTo>
                <a:cubicBezTo>
                  <a:pt x="11469" y="1049"/>
                  <a:pt x="11469" y="1616"/>
                  <a:pt x="11374" y="2246"/>
                </a:cubicBezTo>
                <a:lnTo>
                  <a:pt x="9894" y="765"/>
                </a:lnTo>
                <a:cubicBezTo>
                  <a:pt x="10240" y="713"/>
                  <a:pt x="10568" y="690"/>
                  <a:pt x="10845" y="690"/>
                </a:cubicBezTo>
                <a:close/>
                <a:moveTo>
                  <a:pt x="9106" y="923"/>
                </a:moveTo>
                <a:lnTo>
                  <a:pt x="11280" y="3096"/>
                </a:lnTo>
                <a:cubicBezTo>
                  <a:pt x="11185" y="3317"/>
                  <a:pt x="11091" y="3569"/>
                  <a:pt x="10996" y="3789"/>
                </a:cubicBezTo>
                <a:lnTo>
                  <a:pt x="8350" y="1143"/>
                </a:lnTo>
                <a:cubicBezTo>
                  <a:pt x="8602" y="1049"/>
                  <a:pt x="8822" y="954"/>
                  <a:pt x="9106" y="923"/>
                </a:cubicBezTo>
                <a:close/>
                <a:moveTo>
                  <a:pt x="7720" y="1458"/>
                </a:moveTo>
                <a:lnTo>
                  <a:pt x="10618" y="4388"/>
                </a:lnTo>
                <a:cubicBezTo>
                  <a:pt x="10555" y="4451"/>
                  <a:pt x="10461" y="4577"/>
                  <a:pt x="10398" y="4672"/>
                </a:cubicBezTo>
                <a:cubicBezTo>
                  <a:pt x="10303" y="4766"/>
                  <a:pt x="10240" y="4861"/>
                  <a:pt x="10114" y="4892"/>
                </a:cubicBezTo>
                <a:lnTo>
                  <a:pt x="7216" y="1994"/>
                </a:lnTo>
                <a:cubicBezTo>
                  <a:pt x="7279" y="1899"/>
                  <a:pt x="7373" y="1773"/>
                  <a:pt x="7436" y="1710"/>
                </a:cubicBezTo>
                <a:cubicBezTo>
                  <a:pt x="7531" y="1616"/>
                  <a:pt x="7594" y="1553"/>
                  <a:pt x="7720" y="1458"/>
                </a:cubicBezTo>
                <a:close/>
                <a:moveTo>
                  <a:pt x="6901" y="2655"/>
                </a:moveTo>
                <a:lnTo>
                  <a:pt x="9515" y="5270"/>
                </a:lnTo>
                <a:cubicBezTo>
                  <a:pt x="9263" y="5365"/>
                  <a:pt x="9011" y="5459"/>
                  <a:pt x="8791" y="5522"/>
                </a:cubicBezTo>
                <a:lnTo>
                  <a:pt x="6649" y="3411"/>
                </a:lnTo>
                <a:cubicBezTo>
                  <a:pt x="6680" y="3159"/>
                  <a:pt x="6775" y="2876"/>
                  <a:pt x="6901" y="2655"/>
                </a:cubicBezTo>
                <a:close/>
                <a:moveTo>
                  <a:pt x="6491" y="4231"/>
                </a:moveTo>
                <a:lnTo>
                  <a:pt x="7877" y="5617"/>
                </a:lnTo>
                <a:cubicBezTo>
                  <a:pt x="7638" y="5643"/>
                  <a:pt x="7409" y="5653"/>
                  <a:pt x="7204" y="5653"/>
                </a:cubicBezTo>
                <a:cubicBezTo>
                  <a:pt x="6923" y="5653"/>
                  <a:pt x="6686" y="5635"/>
                  <a:pt x="6523" y="5617"/>
                </a:cubicBezTo>
                <a:cubicBezTo>
                  <a:pt x="6491" y="5333"/>
                  <a:pt x="6460" y="4829"/>
                  <a:pt x="6491" y="4231"/>
                </a:cubicBezTo>
                <a:close/>
                <a:moveTo>
                  <a:pt x="4982" y="6171"/>
                </a:moveTo>
                <a:cubicBezTo>
                  <a:pt x="5371" y="6171"/>
                  <a:pt x="5708" y="6201"/>
                  <a:pt x="5892" y="6247"/>
                </a:cubicBezTo>
                <a:cubicBezTo>
                  <a:pt x="5955" y="6499"/>
                  <a:pt x="5987" y="7034"/>
                  <a:pt x="5955" y="7602"/>
                </a:cubicBezTo>
                <a:lnTo>
                  <a:pt x="4538" y="6184"/>
                </a:lnTo>
                <a:cubicBezTo>
                  <a:pt x="4690" y="6175"/>
                  <a:pt x="4839" y="6171"/>
                  <a:pt x="4982" y="6171"/>
                </a:cubicBezTo>
                <a:close/>
                <a:moveTo>
                  <a:pt x="3719" y="6310"/>
                </a:moveTo>
                <a:lnTo>
                  <a:pt x="5829" y="8452"/>
                </a:lnTo>
                <a:cubicBezTo>
                  <a:pt x="5798" y="8673"/>
                  <a:pt x="5703" y="8956"/>
                  <a:pt x="5609" y="9177"/>
                </a:cubicBezTo>
                <a:lnTo>
                  <a:pt x="2962" y="6562"/>
                </a:lnTo>
                <a:cubicBezTo>
                  <a:pt x="3183" y="6436"/>
                  <a:pt x="3435" y="6341"/>
                  <a:pt x="3719" y="6310"/>
                </a:cubicBezTo>
                <a:close/>
                <a:moveTo>
                  <a:pt x="2332" y="6908"/>
                </a:moveTo>
                <a:lnTo>
                  <a:pt x="5231" y="9807"/>
                </a:lnTo>
                <a:cubicBezTo>
                  <a:pt x="5168" y="9901"/>
                  <a:pt x="5073" y="10027"/>
                  <a:pt x="5010" y="10090"/>
                </a:cubicBezTo>
                <a:cubicBezTo>
                  <a:pt x="4916" y="10185"/>
                  <a:pt x="4853" y="10248"/>
                  <a:pt x="4727" y="10342"/>
                </a:cubicBezTo>
                <a:lnTo>
                  <a:pt x="1797" y="7412"/>
                </a:lnTo>
                <a:cubicBezTo>
                  <a:pt x="1891" y="7349"/>
                  <a:pt x="1954" y="7223"/>
                  <a:pt x="2049" y="7129"/>
                </a:cubicBezTo>
                <a:cubicBezTo>
                  <a:pt x="2112" y="7066"/>
                  <a:pt x="2206" y="6971"/>
                  <a:pt x="2332" y="6908"/>
                </a:cubicBezTo>
                <a:close/>
                <a:moveTo>
                  <a:pt x="1450" y="8011"/>
                </a:moveTo>
                <a:lnTo>
                  <a:pt x="4097" y="10657"/>
                </a:lnTo>
                <a:cubicBezTo>
                  <a:pt x="3908" y="10752"/>
                  <a:pt x="3624" y="10847"/>
                  <a:pt x="3372" y="10910"/>
                </a:cubicBezTo>
                <a:lnTo>
                  <a:pt x="1230" y="8767"/>
                </a:lnTo>
                <a:cubicBezTo>
                  <a:pt x="1293" y="8515"/>
                  <a:pt x="1387" y="8232"/>
                  <a:pt x="1450" y="8011"/>
                </a:cubicBezTo>
                <a:close/>
                <a:moveTo>
                  <a:pt x="1072" y="9586"/>
                </a:moveTo>
                <a:lnTo>
                  <a:pt x="2553" y="11067"/>
                </a:lnTo>
                <a:cubicBezTo>
                  <a:pt x="2175" y="11124"/>
                  <a:pt x="1831" y="11135"/>
                  <a:pt x="1534" y="11135"/>
                </a:cubicBezTo>
                <a:cubicBezTo>
                  <a:pt x="1337" y="11135"/>
                  <a:pt x="1160" y="11130"/>
                  <a:pt x="1009" y="11130"/>
                </a:cubicBezTo>
                <a:cubicBezTo>
                  <a:pt x="978" y="10815"/>
                  <a:pt x="978" y="10216"/>
                  <a:pt x="1072" y="9586"/>
                </a:cubicBezTo>
                <a:close/>
                <a:moveTo>
                  <a:pt x="10872" y="1"/>
                </a:moveTo>
                <a:cubicBezTo>
                  <a:pt x="9797" y="1"/>
                  <a:pt x="8028" y="173"/>
                  <a:pt x="6964" y="1238"/>
                </a:cubicBezTo>
                <a:cubicBezTo>
                  <a:pt x="6775" y="1427"/>
                  <a:pt x="6617" y="1616"/>
                  <a:pt x="6491" y="1836"/>
                </a:cubicBezTo>
                <a:cubicBezTo>
                  <a:pt x="5735" y="3033"/>
                  <a:pt x="5735" y="4703"/>
                  <a:pt x="5829" y="5491"/>
                </a:cubicBezTo>
                <a:cubicBezTo>
                  <a:pt x="5619" y="5469"/>
                  <a:pt x="5344" y="5450"/>
                  <a:pt x="5031" y="5450"/>
                </a:cubicBezTo>
                <a:cubicBezTo>
                  <a:pt x="3989" y="5450"/>
                  <a:pt x="2521" y="5655"/>
                  <a:pt x="1576" y="6625"/>
                </a:cubicBezTo>
                <a:cubicBezTo>
                  <a:pt x="1" y="8200"/>
                  <a:pt x="348" y="11319"/>
                  <a:pt x="379" y="11445"/>
                </a:cubicBezTo>
                <a:cubicBezTo>
                  <a:pt x="442" y="11603"/>
                  <a:pt x="568" y="11697"/>
                  <a:pt x="726" y="11760"/>
                </a:cubicBezTo>
                <a:cubicBezTo>
                  <a:pt x="757" y="11760"/>
                  <a:pt x="1135" y="11792"/>
                  <a:pt x="1671" y="11792"/>
                </a:cubicBezTo>
                <a:cubicBezTo>
                  <a:pt x="2710" y="11792"/>
                  <a:pt x="4443" y="11603"/>
                  <a:pt x="5514" y="10531"/>
                </a:cubicBezTo>
                <a:cubicBezTo>
                  <a:pt x="6775" y="9271"/>
                  <a:pt x="6743" y="7192"/>
                  <a:pt x="6649" y="6278"/>
                </a:cubicBezTo>
                <a:cubicBezTo>
                  <a:pt x="6869" y="6278"/>
                  <a:pt x="7121" y="6310"/>
                  <a:pt x="7405" y="6310"/>
                </a:cubicBezTo>
                <a:cubicBezTo>
                  <a:pt x="8476" y="6310"/>
                  <a:pt x="9925" y="6121"/>
                  <a:pt x="10902" y="5144"/>
                </a:cubicBezTo>
                <a:cubicBezTo>
                  <a:pt x="12477" y="3600"/>
                  <a:pt x="12099" y="481"/>
                  <a:pt x="12099" y="355"/>
                </a:cubicBezTo>
                <a:cubicBezTo>
                  <a:pt x="12036" y="198"/>
                  <a:pt x="11941" y="103"/>
                  <a:pt x="11784" y="40"/>
                </a:cubicBezTo>
                <a:cubicBezTo>
                  <a:pt x="11743" y="40"/>
                  <a:pt x="11387" y="1"/>
                  <a:pt x="10872" y="1"/>
                </a:cubicBezTo>
                <a:close/>
              </a:path>
            </a:pathLst>
          </a:custGeom>
          <a:solidFill>
            <a:srgbClr val="00458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7" name="Google Shape;10949;p89"/>
          <p:cNvGrpSpPr>
            <a:grpSpLocks noChangeAspect="1"/>
          </p:cNvGrpSpPr>
          <p:nvPr/>
        </p:nvGrpSpPr>
        <p:grpSpPr>
          <a:xfrm>
            <a:off x="4427984" y="1851670"/>
            <a:ext cx="720000" cy="720000"/>
            <a:chOff x="-23229150" y="2710600"/>
            <a:chExt cx="296175" cy="296175"/>
          </a:xfrm>
          <a:solidFill>
            <a:srgbClr val="004581"/>
          </a:solidFill>
        </p:grpSpPr>
        <p:sp>
          <p:nvSpPr>
            <p:cNvPr id="8" name="Google Shape;10950;p89"/>
            <p:cNvSpPr/>
            <p:nvPr/>
          </p:nvSpPr>
          <p:spPr>
            <a:xfrm>
              <a:off x="-23177150" y="2727925"/>
              <a:ext cx="191400" cy="258375"/>
            </a:xfrm>
            <a:custGeom>
              <a:avLst/>
              <a:gdLst/>
              <a:ahLst/>
              <a:cxnLst/>
              <a:rect l="l" t="t" r="r" b="b"/>
              <a:pathLst>
                <a:path w="7656" h="10335" extrusionOk="0">
                  <a:moveTo>
                    <a:pt x="3812" y="725"/>
                  </a:moveTo>
                  <a:cubicBezTo>
                    <a:pt x="4033" y="725"/>
                    <a:pt x="4190" y="883"/>
                    <a:pt x="4190" y="1072"/>
                  </a:cubicBezTo>
                  <a:lnTo>
                    <a:pt x="4190" y="1418"/>
                  </a:lnTo>
                  <a:lnTo>
                    <a:pt x="3466" y="1418"/>
                  </a:lnTo>
                  <a:lnTo>
                    <a:pt x="3466" y="1072"/>
                  </a:lnTo>
                  <a:cubicBezTo>
                    <a:pt x="3466" y="883"/>
                    <a:pt x="3623" y="725"/>
                    <a:pt x="3812" y="725"/>
                  </a:cubicBezTo>
                  <a:close/>
                  <a:moveTo>
                    <a:pt x="6238" y="1387"/>
                  </a:moveTo>
                  <a:cubicBezTo>
                    <a:pt x="6648" y="1418"/>
                    <a:pt x="6931" y="1702"/>
                    <a:pt x="6931" y="2111"/>
                  </a:cubicBezTo>
                  <a:cubicBezTo>
                    <a:pt x="6931" y="2206"/>
                    <a:pt x="6900" y="2363"/>
                    <a:pt x="6805" y="2458"/>
                  </a:cubicBezTo>
                  <a:cubicBezTo>
                    <a:pt x="6585" y="2206"/>
                    <a:pt x="6238" y="2111"/>
                    <a:pt x="5860" y="2111"/>
                  </a:cubicBezTo>
                  <a:lnTo>
                    <a:pt x="4852" y="2111"/>
                  </a:lnTo>
                  <a:lnTo>
                    <a:pt x="4852" y="1387"/>
                  </a:lnTo>
                  <a:close/>
                  <a:moveTo>
                    <a:pt x="2804" y="1418"/>
                  </a:moveTo>
                  <a:lnTo>
                    <a:pt x="2804" y="2143"/>
                  </a:lnTo>
                  <a:lnTo>
                    <a:pt x="1796" y="2143"/>
                  </a:lnTo>
                  <a:cubicBezTo>
                    <a:pt x="1418" y="2143"/>
                    <a:pt x="1071" y="2300"/>
                    <a:pt x="851" y="2489"/>
                  </a:cubicBezTo>
                  <a:cubicBezTo>
                    <a:pt x="756" y="2363"/>
                    <a:pt x="725" y="2269"/>
                    <a:pt x="725" y="2143"/>
                  </a:cubicBezTo>
                  <a:cubicBezTo>
                    <a:pt x="725" y="1702"/>
                    <a:pt x="1040" y="1418"/>
                    <a:pt x="1418" y="1418"/>
                  </a:cubicBezTo>
                  <a:close/>
                  <a:moveTo>
                    <a:pt x="4190" y="2111"/>
                  </a:moveTo>
                  <a:lnTo>
                    <a:pt x="4190" y="2804"/>
                  </a:lnTo>
                  <a:lnTo>
                    <a:pt x="3466" y="2804"/>
                  </a:lnTo>
                  <a:lnTo>
                    <a:pt x="3466" y="2111"/>
                  </a:lnTo>
                  <a:close/>
                  <a:moveTo>
                    <a:pt x="2772" y="2773"/>
                  </a:moveTo>
                  <a:lnTo>
                    <a:pt x="2772" y="3466"/>
                  </a:lnTo>
                  <a:lnTo>
                    <a:pt x="2079" y="3466"/>
                  </a:lnTo>
                  <a:cubicBezTo>
                    <a:pt x="1733" y="3466"/>
                    <a:pt x="1386" y="3624"/>
                    <a:pt x="1134" y="3844"/>
                  </a:cubicBezTo>
                  <a:cubicBezTo>
                    <a:pt x="1071" y="3718"/>
                    <a:pt x="1040" y="3592"/>
                    <a:pt x="1040" y="3466"/>
                  </a:cubicBezTo>
                  <a:cubicBezTo>
                    <a:pt x="1040" y="3088"/>
                    <a:pt x="1355" y="2773"/>
                    <a:pt x="1733" y="2773"/>
                  </a:cubicBezTo>
                  <a:close/>
                  <a:moveTo>
                    <a:pt x="5860" y="2804"/>
                  </a:moveTo>
                  <a:cubicBezTo>
                    <a:pt x="6270" y="2804"/>
                    <a:pt x="6585" y="3119"/>
                    <a:pt x="6585" y="3529"/>
                  </a:cubicBezTo>
                  <a:cubicBezTo>
                    <a:pt x="6585" y="3624"/>
                    <a:pt x="6553" y="3781"/>
                    <a:pt x="6459" y="3876"/>
                  </a:cubicBezTo>
                  <a:cubicBezTo>
                    <a:pt x="6270" y="3624"/>
                    <a:pt x="5923" y="3466"/>
                    <a:pt x="5576" y="3466"/>
                  </a:cubicBezTo>
                  <a:lnTo>
                    <a:pt x="4852" y="3466"/>
                  </a:lnTo>
                  <a:lnTo>
                    <a:pt x="4852" y="2804"/>
                  </a:lnTo>
                  <a:close/>
                  <a:moveTo>
                    <a:pt x="4190" y="3466"/>
                  </a:moveTo>
                  <a:lnTo>
                    <a:pt x="4190" y="4191"/>
                  </a:lnTo>
                  <a:lnTo>
                    <a:pt x="3466" y="4191"/>
                  </a:lnTo>
                  <a:lnTo>
                    <a:pt x="3466" y="3466"/>
                  </a:lnTo>
                  <a:close/>
                  <a:moveTo>
                    <a:pt x="4190" y="4884"/>
                  </a:moveTo>
                  <a:lnTo>
                    <a:pt x="4190" y="5608"/>
                  </a:lnTo>
                  <a:lnTo>
                    <a:pt x="3466" y="5608"/>
                  </a:lnTo>
                  <a:lnTo>
                    <a:pt x="3466" y="4884"/>
                  </a:lnTo>
                  <a:close/>
                  <a:moveTo>
                    <a:pt x="4190" y="6270"/>
                  </a:moveTo>
                  <a:lnTo>
                    <a:pt x="4190" y="7152"/>
                  </a:lnTo>
                  <a:lnTo>
                    <a:pt x="4190" y="7310"/>
                  </a:lnTo>
                  <a:cubicBezTo>
                    <a:pt x="4190" y="7499"/>
                    <a:pt x="4033" y="7656"/>
                    <a:pt x="3812" y="7656"/>
                  </a:cubicBezTo>
                  <a:cubicBezTo>
                    <a:pt x="3623" y="7656"/>
                    <a:pt x="3466" y="7499"/>
                    <a:pt x="3466" y="7310"/>
                  </a:cubicBezTo>
                  <a:lnTo>
                    <a:pt x="3466" y="7152"/>
                  </a:lnTo>
                  <a:lnTo>
                    <a:pt x="3466" y="6270"/>
                  </a:lnTo>
                  <a:close/>
                  <a:moveTo>
                    <a:pt x="5923" y="7656"/>
                  </a:moveTo>
                  <a:cubicBezTo>
                    <a:pt x="6112" y="7656"/>
                    <a:pt x="6270" y="7814"/>
                    <a:pt x="6270" y="8003"/>
                  </a:cubicBezTo>
                  <a:cubicBezTo>
                    <a:pt x="6270" y="8192"/>
                    <a:pt x="6144" y="8286"/>
                    <a:pt x="5986" y="8318"/>
                  </a:cubicBezTo>
                  <a:cubicBezTo>
                    <a:pt x="5734" y="8412"/>
                    <a:pt x="5450" y="8475"/>
                    <a:pt x="5198" y="8633"/>
                  </a:cubicBezTo>
                  <a:cubicBezTo>
                    <a:pt x="4789" y="8885"/>
                    <a:pt x="4411" y="9200"/>
                    <a:pt x="4096" y="9578"/>
                  </a:cubicBezTo>
                  <a:cubicBezTo>
                    <a:pt x="4064" y="9609"/>
                    <a:pt x="3938" y="9735"/>
                    <a:pt x="3812" y="9735"/>
                  </a:cubicBezTo>
                  <a:cubicBezTo>
                    <a:pt x="3655" y="9735"/>
                    <a:pt x="3592" y="9672"/>
                    <a:pt x="3560" y="9578"/>
                  </a:cubicBezTo>
                  <a:cubicBezTo>
                    <a:pt x="3088" y="8948"/>
                    <a:pt x="2426" y="8507"/>
                    <a:pt x="1670" y="8349"/>
                  </a:cubicBezTo>
                  <a:cubicBezTo>
                    <a:pt x="1544" y="8318"/>
                    <a:pt x="1386" y="8192"/>
                    <a:pt x="1386" y="8003"/>
                  </a:cubicBezTo>
                  <a:cubicBezTo>
                    <a:pt x="1386" y="7814"/>
                    <a:pt x="1544" y="7656"/>
                    <a:pt x="1733" y="7656"/>
                  </a:cubicBezTo>
                  <a:lnTo>
                    <a:pt x="2835" y="7656"/>
                  </a:lnTo>
                  <a:cubicBezTo>
                    <a:pt x="2993" y="8034"/>
                    <a:pt x="3371" y="8349"/>
                    <a:pt x="3844" y="8349"/>
                  </a:cubicBezTo>
                  <a:cubicBezTo>
                    <a:pt x="4316" y="8349"/>
                    <a:pt x="4663" y="8097"/>
                    <a:pt x="4820" y="7656"/>
                  </a:cubicBezTo>
                  <a:close/>
                  <a:moveTo>
                    <a:pt x="3812" y="0"/>
                  </a:moveTo>
                  <a:cubicBezTo>
                    <a:pt x="3371" y="0"/>
                    <a:pt x="2993" y="284"/>
                    <a:pt x="2835" y="725"/>
                  </a:cubicBezTo>
                  <a:lnTo>
                    <a:pt x="1386" y="725"/>
                  </a:lnTo>
                  <a:cubicBezTo>
                    <a:pt x="630" y="725"/>
                    <a:pt x="0" y="1355"/>
                    <a:pt x="0" y="2111"/>
                  </a:cubicBezTo>
                  <a:cubicBezTo>
                    <a:pt x="0" y="2489"/>
                    <a:pt x="158" y="2804"/>
                    <a:pt x="410" y="3088"/>
                  </a:cubicBezTo>
                  <a:cubicBezTo>
                    <a:pt x="378" y="3214"/>
                    <a:pt x="315" y="3340"/>
                    <a:pt x="315" y="3466"/>
                  </a:cubicBezTo>
                  <a:cubicBezTo>
                    <a:pt x="315" y="3876"/>
                    <a:pt x="473" y="4191"/>
                    <a:pt x="725" y="4474"/>
                  </a:cubicBezTo>
                  <a:cubicBezTo>
                    <a:pt x="693" y="4569"/>
                    <a:pt x="630" y="4726"/>
                    <a:pt x="630" y="4852"/>
                  </a:cubicBezTo>
                  <a:cubicBezTo>
                    <a:pt x="630" y="5608"/>
                    <a:pt x="1260" y="6238"/>
                    <a:pt x="2016" y="6238"/>
                  </a:cubicBezTo>
                  <a:cubicBezTo>
                    <a:pt x="2205" y="6238"/>
                    <a:pt x="2363" y="6081"/>
                    <a:pt x="2363" y="5892"/>
                  </a:cubicBezTo>
                  <a:cubicBezTo>
                    <a:pt x="2363" y="5671"/>
                    <a:pt x="2205" y="5514"/>
                    <a:pt x="2016" y="5514"/>
                  </a:cubicBezTo>
                  <a:cubicBezTo>
                    <a:pt x="1638" y="5514"/>
                    <a:pt x="1323" y="5199"/>
                    <a:pt x="1323" y="4821"/>
                  </a:cubicBezTo>
                  <a:cubicBezTo>
                    <a:pt x="1323" y="4411"/>
                    <a:pt x="1638" y="4096"/>
                    <a:pt x="2016" y="4096"/>
                  </a:cubicBezTo>
                  <a:lnTo>
                    <a:pt x="2741" y="4096"/>
                  </a:lnTo>
                  <a:lnTo>
                    <a:pt x="2741" y="6869"/>
                  </a:lnTo>
                  <a:lnTo>
                    <a:pt x="1701" y="6869"/>
                  </a:lnTo>
                  <a:cubicBezTo>
                    <a:pt x="1103" y="6869"/>
                    <a:pt x="693" y="7341"/>
                    <a:pt x="693" y="7877"/>
                  </a:cubicBezTo>
                  <a:cubicBezTo>
                    <a:pt x="693" y="8349"/>
                    <a:pt x="1008" y="8759"/>
                    <a:pt x="1481" y="8916"/>
                  </a:cubicBezTo>
                  <a:cubicBezTo>
                    <a:pt x="2048" y="9074"/>
                    <a:pt x="2615" y="9420"/>
                    <a:pt x="2961" y="9893"/>
                  </a:cubicBezTo>
                  <a:cubicBezTo>
                    <a:pt x="3151" y="10177"/>
                    <a:pt x="3466" y="10334"/>
                    <a:pt x="3781" y="10334"/>
                  </a:cubicBezTo>
                  <a:cubicBezTo>
                    <a:pt x="4096" y="10334"/>
                    <a:pt x="4411" y="10177"/>
                    <a:pt x="4631" y="9924"/>
                  </a:cubicBezTo>
                  <a:cubicBezTo>
                    <a:pt x="4852" y="9609"/>
                    <a:pt x="5135" y="9389"/>
                    <a:pt x="5482" y="9168"/>
                  </a:cubicBezTo>
                  <a:cubicBezTo>
                    <a:pt x="5671" y="9074"/>
                    <a:pt x="5891" y="8979"/>
                    <a:pt x="6112" y="8948"/>
                  </a:cubicBezTo>
                  <a:cubicBezTo>
                    <a:pt x="6585" y="8822"/>
                    <a:pt x="6900" y="8444"/>
                    <a:pt x="6900" y="7971"/>
                  </a:cubicBezTo>
                  <a:cubicBezTo>
                    <a:pt x="6900" y="7373"/>
                    <a:pt x="6427" y="6932"/>
                    <a:pt x="5891" y="6932"/>
                  </a:cubicBezTo>
                  <a:lnTo>
                    <a:pt x="4852" y="6932"/>
                  </a:lnTo>
                  <a:lnTo>
                    <a:pt x="4852" y="4191"/>
                  </a:lnTo>
                  <a:lnTo>
                    <a:pt x="5576" y="4191"/>
                  </a:lnTo>
                  <a:cubicBezTo>
                    <a:pt x="5954" y="4191"/>
                    <a:pt x="6270" y="4506"/>
                    <a:pt x="6270" y="4884"/>
                  </a:cubicBezTo>
                  <a:cubicBezTo>
                    <a:pt x="6270" y="5293"/>
                    <a:pt x="5954" y="5608"/>
                    <a:pt x="5576" y="5608"/>
                  </a:cubicBezTo>
                  <a:cubicBezTo>
                    <a:pt x="5356" y="5608"/>
                    <a:pt x="5198" y="5766"/>
                    <a:pt x="5198" y="5955"/>
                  </a:cubicBezTo>
                  <a:cubicBezTo>
                    <a:pt x="5198" y="6144"/>
                    <a:pt x="5356" y="6301"/>
                    <a:pt x="5576" y="6301"/>
                  </a:cubicBezTo>
                  <a:cubicBezTo>
                    <a:pt x="6301" y="6301"/>
                    <a:pt x="6931" y="5671"/>
                    <a:pt x="6931" y="4915"/>
                  </a:cubicBezTo>
                  <a:cubicBezTo>
                    <a:pt x="6931" y="4758"/>
                    <a:pt x="6900" y="4663"/>
                    <a:pt x="6868" y="4537"/>
                  </a:cubicBezTo>
                  <a:cubicBezTo>
                    <a:pt x="7152" y="4254"/>
                    <a:pt x="7246" y="3939"/>
                    <a:pt x="7246" y="3561"/>
                  </a:cubicBezTo>
                  <a:cubicBezTo>
                    <a:pt x="7246" y="3403"/>
                    <a:pt x="7215" y="3277"/>
                    <a:pt x="7183" y="3151"/>
                  </a:cubicBezTo>
                  <a:cubicBezTo>
                    <a:pt x="7498" y="2836"/>
                    <a:pt x="7656" y="2489"/>
                    <a:pt x="7656" y="2111"/>
                  </a:cubicBezTo>
                  <a:cubicBezTo>
                    <a:pt x="7656" y="1355"/>
                    <a:pt x="7026" y="725"/>
                    <a:pt x="6270" y="725"/>
                  </a:cubicBezTo>
                  <a:lnTo>
                    <a:pt x="4820" y="725"/>
                  </a:lnTo>
                  <a:cubicBezTo>
                    <a:pt x="4663" y="316"/>
                    <a:pt x="4285" y="0"/>
                    <a:pt x="381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9" name="Google Shape;10951;p89"/>
            <p:cNvSpPr/>
            <p:nvPr/>
          </p:nvSpPr>
          <p:spPr>
            <a:xfrm>
              <a:off x="-23229150" y="2710600"/>
              <a:ext cx="296175" cy="296175"/>
            </a:xfrm>
            <a:custGeom>
              <a:avLst/>
              <a:gdLst/>
              <a:ahLst/>
              <a:cxnLst/>
              <a:rect l="l" t="t" r="r" b="b"/>
              <a:pathLst>
                <a:path w="11847" h="11847" extrusionOk="0">
                  <a:moveTo>
                    <a:pt x="10775" y="693"/>
                  </a:moveTo>
                  <a:cubicBezTo>
                    <a:pt x="10996" y="693"/>
                    <a:pt x="11153" y="851"/>
                    <a:pt x="11153" y="1072"/>
                  </a:cubicBezTo>
                  <a:lnTo>
                    <a:pt x="11153" y="10775"/>
                  </a:lnTo>
                  <a:cubicBezTo>
                    <a:pt x="11153" y="10996"/>
                    <a:pt x="10996" y="11153"/>
                    <a:pt x="10775" y="11153"/>
                  </a:cubicBezTo>
                  <a:lnTo>
                    <a:pt x="1072" y="11153"/>
                  </a:lnTo>
                  <a:cubicBezTo>
                    <a:pt x="851" y="11153"/>
                    <a:pt x="694" y="10996"/>
                    <a:pt x="694" y="10775"/>
                  </a:cubicBezTo>
                  <a:lnTo>
                    <a:pt x="694" y="1072"/>
                  </a:lnTo>
                  <a:cubicBezTo>
                    <a:pt x="694" y="851"/>
                    <a:pt x="851" y="693"/>
                    <a:pt x="1072" y="693"/>
                  </a:cubicBezTo>
                  <a:close/>
                  <a:moveTo>
                    <a:pt x="1072" y="0"/>
                  </a:moveTo>
                  <a:cubicBezTo>
                    <a:pt x="473" y="0"/>
                    <a:pt x="1" y="473"/>
                    <a:pt x="1" y="1072"/>
                  </a:cubicBezTo>
                  <a:lnTo>
                    <a:pt x="1" y="10775"/>
                  </a:lnTo>
                  <a:cubicBezTo>
                    <a:pt x="1" y="11374"/>
                    <a:pt x="473" y="11846"/>
                    <a:pt x="1072" y="11846"/>
                  </a:cubicBezTo>
                  <a:lnTo>
                    <a:pt x="10807" y="11846"/>
                  </a:lnTo>
                  <a:cubicBezTo>
                    <a:pt x="11374" y="11846"/>
                    <a:pt x="11847" y="11374"/>
                    <a:pt x="11847" y="10775"/>
                  </a:cubicBezTo>
                  <a:lnTo>
                    <a:pt x="11847" y="1072"/>
                  </a:lnTo>
                  <a:cubicBezTo>
                    <a:pt x="11847" y="473"/>
                    <a:pt x="11342" y="0"/>
                    <a:pt x="1080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</a:pPr>
              <a:endParaRPr sz="14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1020;p60"/>
          <p:cNvSpPr txBox="1">
            <a:spLocks/>
          </p:cNvSpPr>
          <p:nvPr/>
        </p:nvSpPr>
        <p:spPr>
          <a:xfrm>
            <a:off x="884937" y="3003798"/>
            <a:ext cx="162018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Exame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 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Overpass"/>
                <a:sym typeface="Overpass"/>
              </a:rPr>
              <a:t>físico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sp>
        <p:nvSpPr>
          <p:cNvPr id="22" name="Google Shape;1020;p60"/>
          <p:cNvSpPr txBox="1">
            <a:spLocks/>
          </p:cNvSpPr>
          <p:nvPr/>
        </p:nvSpPr>
        <p:spPr>
          <a:xfrm>
            <a:off x="3563888" y="3003798"/>
            <a:ext cx="2160240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Exames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de</a:t>
            </a:r>
            <a:r>
              <a:rPr kumimoji="0" lang="en-US" sz="18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imagem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sp>
        <p:nvSpPr>
          <p:cNvPr id="24" name="Google Shape;1020;p60"/>
          <p:cNvSpPr txBox="1">
            <a:spLocks/>
          </p:cNvSpPr>
          <p:nvPr/>
        </p:nvSpPr>
        <p:spPr>
          <a:xfrm>
            <a:off x="6444208" y="3003798"/>
            <a:ext cx="1918813" cy="48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sym typeface="Overpass"/>
              </a:rPr>
              <a:t>Painel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genético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sym typeface="Overpas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Overpass"/>
              <a:buNone/>
              <a:tabLst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Overpass"/>
              <a:sym typeface="Overpass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3" r="5829"/>
          <a:stretch/>
        </p:blipFill>
        <p:spPr bwMode="auto">
          <a:xfrm>
            <a:off x="755576" y="1059582"/>
            <a:ext cx="1878902" cy="1944000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8" t="13808" r="23215" b="2092"/>
          <a:stretch/>
        </p:blipFill>
        <p:spPr bwMode="auto">
          <a:xfrm>
            <a:off x="3610477" y="1035165"/>
            <a:ext cx="1969635" cy="1968633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 descr="Cientistas alegam ter sequenciado 100% do genoma humano; entenda - Revista  Galileu | Ciênci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58" r="17661"/>
          <a:stretch/>
        </p:blipFill>
        <p:spPr bwMode="auto">
          <a:xfrm>
            <a:off x="6422523" y="1096764"/>
            <a:ext cx="1893893" cy="1907034"/>
          </a:xfrm>
          <a:prstGeom prst="ellipse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eta para baixo 17"/>
          <p:cNvSpPr/>
          <p:nvPr/>
        </p:nvSpPr>
        <p:spPr>
          <a:xfrm>
            <a:off x="4427984" y="3507854"/>
            <a:ext cx="338462" cy="554987"/>
          </a:xfrm>
          <a:prstGeom prst="downArrow">
            <a:avLst/>
          </a:prstGeom>
          <a:solidFill>
            <a:srgbClr val="C3D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Google Shape;1021;p60"/>
          <p:cNvSpPr txBox="1">
            <a:spLocks/>
          </p:cNvSpPr>
          <p:nvPr/>
        </p:nvSpPr>
        <p:spPr>
          <a:xfrm>
            <a:off x="784429" y="4083918"/>
            <a:ext cx="7964035" cy="1152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lvl="0">
              <a:buClr>
                <a:srgbClr val="FFFFFF"/>
              </a:buClr>
            </a:pPr>
            <a:r>
              <a:rPr kumimoji="0" lang="pt-BR" sz="2000" b="1" u="none" strike="noStrike" kern="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unito ExtraBold" pitchFamily="2" charset="0"/>
                <a:sym typeface="Nunito"/>
              </a:rPr>
              <a:t>Displasia </a:t>
            </a:r>
            <a:r>
              <a:rPr kumimoji="0" lang="pt-BR" sz="2000" b="1" u="none" strike="noStrike" kern="0" cap="none" spc="0" normalizeH="0" noProof="0" dirty="0" err="1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unito ExtraBold" pitchFamily="2" charset="0"/>
                <a:sym typeface="Nunito"/>
              </a:rPr>
              <a:t>digitocutânea</a:t>
            </a:r>
            <a:r>
              <a:rPr lang="pt-BR" sz="2000" kern="0" dirty="0">
                <a:solidFill>
                  <a:srgbClr val="FFC000"/>
                </a:solidFill>
                <a:latin typeface="Nunito ExtraBold" pitchFamily="2" charset="0"/>
              </a:rPr>
              <a:t> </a:t>
            </a:r>
          </a:p>
          <a:p>
            <a:pPr lvl="0">
              <a:buClr>
                <a:srgbClr val="FFFFFF"/>
              </a:buClr>
            </a:pPr>
            <a:r>
              <a:rPr lang="pt-BR" sz="2000" kern="0" dirty="0">
                <a:solidFill>
                  <a:schemeClr val="bg1"/>
                </a:solidFill>
                <a:latin typeface="Nunito ExtraBold" pitchFamily="2" charset="0"/>
              </a:rPr>
              <a:t>(Displasia óssea terminal com defeitos cutâneos pigmentares)</a:t>
            </a:r>
            <a:endParaRPr kumimoji="0" lang="pt-BR" sz="2000" b="1" i="0" u="none" strike="noStrike" kern="0" cap="none" spc="0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sym typeface="Nunito"/>
            </a:endParaRPr>
          </a:p>
        </p:txBody>
      </p:sp>
    </p:spTree>
    <p:extLst>
      <p:ext uri="{BB962C8B-B14F-4D97-AF65-F5344CB8AC3E}">
        <p14:creationId xmlns:p14="http://schemas.microsoft.com/office/powerpoint/2010/main" val="3474969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DISPLASIA DIGITOCUTÂNEA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21" name="Google Shape;1020;p60"/>
          <p:cNvSpPr txBox="1">
            <a:spLocks/>
          </p:cNvSpPr>
          <p:nvPr/>
        </p:nvSpPr>
        <p:spPr>
          <a:xfrm>
            <a:off x="827584" y="987574"/>
            <a:ext cx="7416824" cy="3168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Displasia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esquelética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rara</a:t>
            </a:r>
            <a:r>
              <a:rPr lang="en-US" sz="1800" kern="0" dirty="0">
                <a:solidFill>
                  <a:srgbClr val="FFFFFF"/>
                </a:solidFill>
              </a:rPr>
              <a:t> com </a:t>
            </a:r>
            <a:r>
              <a:rPr lang="en-US" sz="1800" kern="0" dirty="0" err="1">
                <a:solidFill>
                  <a:srgbClr val="FFFFFF"/>
                </a:solidFill>
              </a:rPr>
              <a:t>herança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dominante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ligada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ao</a:t>
            </a:r>
            <a:r>
              <a:rPr lang="en-US" sz="1800" kern="0" dirty="0">
                <a:solidFill>
                  <a:srgbClr val="FFFFFF"/>
                </a:solidFill>
              </a:rPr>
              <a:t> X</a:t>
            </a: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Afeta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exclusivamente</a:t>
            </a:r>
            <a:r>
              <a:rPr lang="en-US" sz="1800" kern="0" dirty="0">
                <a:solidFill>
                  <a:srgbClr val="FFFFFF"/>
                </a:solidFill>
              </a:rPr>
              <a:t> o </a:t>
            </a:r>
            <a:r>
              <a:rPr lang="en-US" sz="1800" kern="0" dirty="0" err="1">
                <a:solidFill>
                  <a:srgbClr val="FFC000"/>
                </a:solidFill>
              </a:rPr>
              <a:t>sexo</a:t>
            </a:r>
            <a:r>
              <a:rPr lang="en-US" sz="1800" kern="0" dirty="0">
                <a:solidFill>
                  <a:srgbClr val="FFC000"/>
                </a:solidFill>
              </a:rPr>
              <a:t> </a:t>
            </a:r>
            <a:r>
              <a:rPr lang="en-US" sz="1800" kern="0" dirty="0" err="1">
                <a:solidFill>
                  <a:srgbClr val="FFC000"/>
                </a:solidFill>
              </a:rPr>
              <a:t>feminino</a:t>
            </a:r>
            <a:r>
              <a:rPr lang="en-US" sz="1800" kern="0" dirty="0">
                <a:solidFill>
                  <a:srgbClr val="FFC000"/>
                </a:solidFill>
              </a:rPr>
              <a:t> </a:t>
            </a: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Primeiros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casos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descritos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em</a:t>
            </a:r>
            <a:r>
              <a:rPr lang="en-US" sz="1800" kern="0" dirty="0">
                <a:solidFill>
                  <a:srgbClr val="FFFFFF"/>
                </a:solidFill>
              </a:rPr>
              <a:t> 1974 </a:t>
            </a:r>
            <a:r>
              <a:rPr lang="en-US" sz="1800" kern="0" dirty="0" err="1">
                <a:solidFill>
                  <a:srgbClr val="FFFFFF"/>
                </a:solidFill>
              </a:rPr>
              <a:t>por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Bloem</a:t>
            </a:r>
            <a:r>
              <a:rPr lang="en-US" sz="1800" kern="0" dirty="0">
                <a:solidFill>
                  <a:srgbClr val="FFFFFF"/>
                </a:solidFill>
              </a:rPr>
              <a:t> et al</a:t>
            </a:r>
          </a:p>
          <a:p>
            <a:pPr lvl="0" algn="l">
              <a:buClr>
                <a:schemeClr val="bg1"/>
              </a:buClr>
              <a:buSzPts val="990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Definida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como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entidade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clínica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distinta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em</a:t>
            </a:r>
            <a:r>
              <a:rPr lang="en-US" sz="1800" kern="0" dirty="0">
                <a:solidFill>
                  <a:srgbClr val="FFFFFF"/>
                </a:solidFill>
              </a:rPr>
              <a:t> 2000 </a:t>
            </a:r>
            <a:r>
              <a:rPr lang="en-US" sz="1800" kern="0" dirty="0" err="1">
                <a:solidFill>
                  <a:srgbClr val="FFFFFF"/>
                </a:solidFill>
              </a:rPr>
              <a:t>por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Bacino</a:t>
            </a:r>
            <a:r>
              <a:rPr lang="en-US" sz="1800" kern="0" dirty="0">
                <a:solidFill>
                  <a:srgbClr val="FFFFFF"/>
                </a:solidFill>
              </a:rPr>
              <a:t> et al</a:t>
            </a: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</p:txBody>
      </p:sp>
      <p:sp>
        <p:nvSpPr>
          <p:cNvPr id="24" name="Retângulo 23"/>
          <p:cNvSpPr/>
          <p:nvPr/>
        </p:nvSpPr>
        <p:spPr>
          <a:xfrm>
            <a:off x="683568" y="4910122"/>
            <a:ext cx="896448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Gontijo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JRV et al. Terminal osseous dysplasia presenting with intracytoplasmic inclusion bodies in digital fibromas.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Pediatr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Dermatol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. 2018</a:t>
            </a:r>
            <a:endParaRPr lang="en-US" sz="1050" i="1" kern="0" dirty="0">
              <a:solidFill>
                <a:srgbClr val="FFFFFF"/>
              </a:solidFill>
              <a:latin typeface="Overpass" pitchFamily="2" charset="0"/>
              <a:sym typeface="Overpas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68312"/>
            <a:ext cx="6127043" cy="1635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07476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DISPLASIA DIGITOCUTÂNEA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15" name="Google Shape;1020;p60"/>
          <p:cNvSpPr txBox="1">
            <a:spLocks/>
          </p:cNvSpPr>
          <p:nvPr/>
        </p:nvSpPr>
        <p:spPr>
          <a:xfrm>
            <a:off x="755576" y="1059582"/>
            <a:ext cx="5040560" cy="149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Codifica</a:t>
            </a:r>
            <a:r>
              <a:rPr lang="en-US" sz="1800" kern="0" dirty="0">
                <a:solidFill>
                  <a:srgbClr val="FFFFFF"/>
                </a:solidFill>
              </a:rPr>
              <a:t> a </a:t>
            </a:r>
            <a:r>
              <a:rPr lang="en-US" sz="1800" kern="0" dirty="0" err="1">
                <a:solidFill>
                  <a:srgbClr val="FFFFFF"/>
                </a:solidFill>
              </a:rPr>
              <a:t>citoproteína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filamina</a:t>
            </a:r>
            <a:r>
              <a:rPr lang="en-US" sz="1800" kern="0" dirty="0">
                <a:solidFill>
                  <a:srgbClr val="FFFFFF"/>
                </a:solidFill>
              </a:rPr>
              <a:t> A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Formação</a:t>
            </a:r>
            <a:r>
              <a:rPr lang="en-US" sz="1800" kern="0" dirty="0">
                <a:solidFill>
                  <a:srgbClr val="FFFFFF"/>
                </a:solidFill>
              </a:rPr>
              <a:t> do </a:t>
            </a:r>
            <a:r>
              <a:rPr lang="en-US" sz="1800" kern="0" dirty="0" err="1">
                <a:solidFill>
                  <a:srgbClr val="FFFFFF"/>
                </a:solidFill>
              </a:rPr>
              <a:t>citoesqueleto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celular</a:t>
            </a:r>
            <a:r>
              <a:rPr lang="en-US" sz="1800" kern="0" dirty="0">
                <a:solidFill>
                  <a:srgbClr val="FFFFFF"/>
                </a:solidFill>
              </a:rPr>
              <a:t> e </a:t>
            </a:r>
            <a:r>
              <a:rPr lang="en-US" sz="1800" kern="0" dirty="0" err="1">
                <a:solidFill>
                  <a:srgbClr val="FFFFFF"/>
                </a:solidFill>
              </a:rPr>
              <a:t>organogênese</a:t>
            </a:r>
            <a:r>
              <a:rPr lang="en-US" sz="1800" kern="0" dirty="0">
                <a:solidFill>
                  <a:srgbClr val="FFFFFF"/>
                </a:solidFill>
              </a:rPr>
              <a:t> de </a:t>
            </a:r>
            <a:r>
              <a:rPr lang="en-US" sz="1800" kern="0" dirty="0" err="1">
                <a:solidFill>
                  <a:srgbClr val="FFFFFF"/>
                </a:solidFill>
              </a:rPr>
              <a:t>diversos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sistemas</a:t>
            </a: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Duas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variantes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associadas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ao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fenótipo</a:t>
            </a:r>
            <a:r>
              <a:rPr lang="en-US" sz="1800" kern="0" dirty="0">
                <a:solidFill>
                  <a:srgbClr val="FFFFFF"/>
                </a:solidFill>
              </a:rPr>
              <a:t> (</a:t>
            </a:r>
            <a:r>
              <a:rPr lang="pt-BR" sz="1800" dirty="0">
                <a:solidFill>
                  <a:srgbClr val="FFC000"/>
                </a:solidFill>
              </a:rPr>
              <a:t>c.5217G&gt;A</a:t>
            </a:r>
            <a:r>
              <a:rPr lang="pt-BR" sz="1800" dirty="0"/>
              <a:t> e c.5217+5G&gt;C) </a:t>
            </a: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60040" y="4763928"/>
            <a:ext cx="90364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Gontijo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JRV et al. Terminal osseous dysplasia presenting with intracytoplasmic inclusion bodies in digital fibromas.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Pediatr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Dermatol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. 2018 </a:t>
            </a:r>
          </a:p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Bhabha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FK et al. Terminal osseous dysplasia with pigmentary defects; Case and brief review of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filamin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A-related disorders.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Australas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J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Dermatol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. 2016</a:t>
            </a:r>
          </a:p>
        </p:txBody>
      </p:sp>
      <p:pic>
        <p:nvPicPr>
          <p:cNvPr id="10247" name="Picture 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16" t="30103" r="45868" b="23793"/>
          <a:stretch/>
        </p:blipFill>
        <p:spPr bwMode="auto">
          <a:xfrm>
            <a:off x="5953650" y="1059582"/>
            <a:ext cx="2880320" cy="322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Google Shape;1021;p60"/>
          <p:cNvSpPr txBox="1">
            <a:spLocks/>
          </p:cNvSpPr>
          <p:nvPr/>
        </p:nvSpPr>
        <p:spPr>
          <a:xfrm>
            <a:off x="1043608" y="987574"/>
            <a:ext cx="5328592" cy="93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/>
                <a:sym typeface="Nunito"/>
              </a:rPr>
              <a:t>Relacionada</a:t>
            </a:r>
            <a:r>
              <a:rPr lang="pt-BR" sz="2000" kern="0" dirty="0">
                <a:solidFill>
                  <a:schemeClr val="bg1"/>
                </a:solidFill>
              </a:rPr>
              <a:t> </a:t>
            </a:r>
            <a:r>
              <a:rPr kumimoji="0" lang="pt-BR" sz="2000" b="1" i="0" u="none" strike="noStrike" kern="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unito"/>
                <a:sym typeface="Nunito"/>
              </a:rPr>
              <a:t>a mutação no</a:t>
            </a:r>
            <a:r>
              <a:rPr kumimoji="0" lang="pt-BR" sz="2000" b="1" i="0" u="none" strike="noStrike" kern="0" cap="none" spc="0" normalizeH="0" noProof="0" dirty="0">
                <a:ln>
                  <a:noFill/>
                </a:ln>
                <a:solidFill>
                  <a:srgbClr val="97CBDC"/>
                </a:solidFill>
                <a:effectLst/>
                <a:uLnTx/>
                <a:uFillTx/>
                <a:latin typeface="Nunito"/>
                <a:sym typeface="Nunito"/>
              </a:rPr>
              <a:t> </a:t>
            </a:r>
            <a:r>
              <a:rPr kumimoji="0" lang="pt-BR" sz="2000" b="1" i="0" u="none" strike="noStrike" kern="0" cap="none" spc="0" normalizeH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Nunito"/>
                <a:sym typeface="Nunito"/>
              </a:rPr>
              <a:t>gene FLNA</a:t>
            </a:r>
            <a:endParaRPr kumimoji="0" lang="pt-BR" sz="1800" b="1" i="0" u="none" strike="noStrike" kern="0" cap="none" spc="0" normalizeH="0" baseline="0" noProof="0" dirty="0">
              <a:ln>
                <a:noFill/>
              </a:ln>
              <a:solidFill>
                <a:srgbClr val="FFC000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16" name="Retângulo 15"/>
          <p:cNvSpPr/>
          <p:nvPr/>
        </p:nvSpPr>
        <p:spPr>
          <a:xfrm>
            <a:off x="7020272" y="4310975"/>
            <a:ext cx="56703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prstClr val="white"/>
              </a:buClr>
              <a:buSzPts val="990"/>
              <a:defRPr/>
            </a:pPr>
            <a:r>
              <a:rPr lang="en-US" sz="1200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Filamina</a:t>
            </a:r>
            <a:r>
              <a:rPr lang="en-US" sz="1200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A</a:t>
            </a:r>
          </a:p>
        </p:txBody>
      </p:sp>
      <p:sp>
        <p:nvSpPr>
          <p:cNvPr id="2" name="Rosca 1"/>
          <p:cNvSpPr/>
          <p:nvPr/>
        </p:nvSpPr>
        <p:spPr>
          <a:xfrm>
            <a:off x="6948264" y="2735368"/>
            <a:ext cx="445546" cy="484454"/>
          </a:xfrm>
          <a:prstGeom prst="donut">
            <a:avLst>
              <a:gd name="adj" fmla="val 11941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5920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0" name="Google Shape;1390;p68"/>
          <p:cNvCxnSpPr/>
          <p:nvPr/>
        </p:nvCxnSpPr>
        <p:spPr>
          <a:xfrm>
            <a:off x="5508104" y="1518372"/>
            <a:ext cx="1368152" cy="1701450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" name="Google Shape;1390;p68"/>
          <p:cNvCxnSpPr/>
          <p:nvPr/>
        </p:nvCxnSpPr>
        <p:spPr>
          <a:xfrm flipV="1">
            <a:off x="2123728" y="1491630"/>
            <a:ext cx="1639086" cy="1944216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5" name="Google Shape;1390;p68"/>
          <p:cNvCxnSpPr/>
          <p:nvPr/>
        </p:nvCxnSpPr>
        <p:spPr>
          <a:xfrm>
            <a:off x="1755738" y="3651870"/>
            <a:ext cx="5408550" cy="0"/>
          </a:xfrm>
          <a:prstGeom prst="straightConnector1">
            <a:avLst/>
          </a:prstGeom>
          <a:noFill/>
          <a:ln w="1905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5" name="Retângulo 4"/>
          <p:cNvSpPr/>
          <p:nvPr/>
        </p:nvSpPr>
        <p:spPr>
          <a:xfrm>
            <a:off x="0" y="4763928"/>
            <a:ext cx="91085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Gontijo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JRV et al. Terminal osseous dysplasia presenting with intracytoplasmic inclusion bodies in digital fibromas.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Pediatr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Dermatol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. 2018.</a:t>
            </a:r>
          </a:p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Li Z et al. Terminal osseous dysplasia with pigmentary defects in a Chinese girl with the FLNA mutation: A case report and published work review. J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Dermatol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. 2020</a:t>
            </a:r>
          </a:p>
        </p:txBody>
      </p:sp>
      <p:sp>
        <p:nvSpPr>
          <p:cNvPr id="6" name="Google Shape;1020;p60"/>
          <p:cNvSpPr txBox="1">
            <a:spLocks/>
          </p:cNvSpPr>
          <p:nvPr/>
        </p:nvSpPr>
        <p:spPr>
          <a:xfrm>
            <a:off x="251520" y="4011910"/>
            <a:ext cx="2590056" cy="7920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lvl="0">
              <a:buClr>
                <a:schemeClr val="bg1"/>
              </a:buClr>
              <a:buSzPts val="990"/>
              <a:defRPr/>
            </a:pPr>
            <a:r>
              <a:rPr lang="en-US" sz="1800" kern="0" dirty="0" err="1">
                <a:solidFill>
                  <a:srgbClr val="FFFFFF"/>
                </a:solidFill>
                <a:latin typeface="Nunito Black" pitchFamily="2" charset="0"/>
              </a:rPr>
              <a:t>Alterações</a:t>
            </a:r>
            <a:r>
              <a:rPr lang="en-US" sz="1800" kern="0" dirty="0">
                <a:solidFill>
                  <a:srgbClr val="FFFFFF"/>
                </a:solidFill>
                <a:latin typeface="Nunito Black" pitchFamily="2" charset="0"/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  <a:latin typeface="Nunito Black" pitchFamily="2" charset="0"/>
              </a:rPr>
              <a:t>cutâneas</a:t>
            </a:r>
            <a:r>
              <a:rPr lang="en-US" sz="1800" kern="0" dirty="0">
                <a:solidFill>
                  <a:srgbClr val="FFFFFF"/>
                </a:solidFill>
                <a:latin typeface="Nunito Black" pitchFamily="2" charset="0"/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  <a:latin typeface="Nunito Black" pitchFamily="2" charset="0"/>
              </a:rPr>
              <a:t>pigmentares</a:t>
            </a:r>
            <a:endParaRPr lang="en-US" sz="1800" kern="0" dirty="0">
              <a:solidFill>
                <a:srgbClr val="FFFFFF"/>
              </a:solidFill>
              <a:latin typeface="Nunito Black" pitchFamily="2" charset="0"/>
            </a:endParaRPr>
          </a:p>
        </p:txBody>
      </p:sp>
      <p:sp>
        <p:nvSpPr>
          <p:cNvPr id="7" name="Google Shape;1020;p60"/>
          <p:cNvSpPr txBox="1">
            <a:spLocks/>
          </p:cNvSpPr>
          <p:nvPr/>
        </p:nvSpPr>
        <p:spPr>
          <a:xfrm>
            <a:off x="6372200" y="4011910"/>
            <a:ext cx="2158008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lvl="0">
              <a:buClr>
                <a:schemeClr val="bg1"/>
              </a:buClr>
              <a:buSzPts val="990"/>
              <a:defRPr/>
            </a:pPr>
            <a:r>
              <a:rPr lang="en-US" sz="1800" kern="0" dirty="0" err="1">
                <a:solidFill>
                  <a:srgbClr val="FFFFFF"/>
                </a:solidFill>
                <a:latin typeface="Nunito Black" pitchFamily="2" charset="0"/>
              </a:rPr>
              <a:t>Anomalidades</a:t>
            </a:r>
            <a:endParaRPr lang="en-US" sz="1800" kern="0" dirty="0">
              <a:solidFill>
                <a:srgbClr val="FFFFFF"/>
              </a:solidFill>
              <a:latin typeface="Nunito Black" pitchFamily="2" charset="0"/>
            </a:endParaRPr>
          </a:p>
          <a:p>
            <a:pPr lvl="0">
              <a:buClr>
                <a:schemeClr val="bg1"/>
              </a:buClr>
              <a:buSzPts val="990"/>
              <a:defRPr/>
            </a:pPr>
            <a:r>
              <a:rPr lang="en-US" sz="1800" kern="0" dirty="0" err="1">
                <a:solidFill>
                  <a:srgbClr val="FFFFFF"/>
                </a:solidFill>
                <a:latin typeface="Nunito Black" pitchFamily="2" charset="0"/>
              </a:rPr>
              <a:t>esqueléticas</a:t>
            </a:r>
            <a:endParaRPr lang="en-US" sz="1800" kern="0" dirty="0">
              <a:solidFill>
                <a:srgbClr val="FFFFFF"/>
              </a:solidFill>
              <a:latin typeface="Nunito Black" pitchFamily="2" charset="0"/>
            </a:endParaRPr>
          </a:p>
        </p:txBody>
      </p:sp>
      <p:sp>
        <p:nvSpPr>
          <p:cNvPr id="8" name="Google Shape;1020;p60"/>
          <p:cNvSpPr txBox="1">
            <a:spLocks/>
          </p:cNvSpPr>
          <p:nvPr/>
        </p:nvSpPr>
        <p:spPr>
          <a:xfrm>
            <a:off x="3563888" y="51470"/>
            <a:ext cx="2158008" cy="432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lvl="0" algn="l">
              <a:buClr>
                <a:schemeClr val="bg1"/>
              </a:buClr>
              <a:buSzPts val="990"/>
              <a:defRPr/>
            </a:pPr>
            <a:r>
              <a:rPr lang="en-US" sz="1800" kern="0" dirty="0">
                <a:solidFill>
                  <a:srgbClr val="FFFFFF"/>
                </a:solidFill>
                <a:latin typeface="Nunito Black" pitchFamily="2" charset="0"/>
              </a:rPr>
              <a:t>Fibromas </a:t>
            </a:r>
            <a:r>
              <a:rPr lang="en-US" sz="1800" kern="0" dirty="0" err="1">
                <a:solidFill>
                  <a:srgbClr val="FFFFFF"/>
                </a:solidFill>
                <a:latin typeface="Nunito Black" pitchFamily="2" charset="0"/>
              </a:rPr>
              <a:t>digitais</a:t>
            </a:r>
            <a:endParaRPr lang="en-US" sz="1800" kern="0" dirty="0">
              <a:solidFill>
                <a:srgbClr val="FFFFFF"/>
              </a:solidFill>
              <a:latin typeface="Nunito Black" pitchFamily="2" charset="0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3" t="7250" r="8474" b="32589"/>
          <a:stretch/>
        </p:blipFill>
        <p:spPr bwMode="auto">
          <a:xfrm>
            <a:off x="139866" y="2467902"/>
            <a:ext cx="1551814" cy="1616016"/>
          </a:xfrm>
          <a:prstGeom prst="ellipse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3" r="40294" b="4750"/>
          <a:stretch/>
        </p:blipFill>
        <p:spPr bwMode="auto">
          <a:xfrm>
            <a:off x="2987824" y="405870"/>
            <a:ext cx="1693996" cy="1661824"/>
          </a:xfrm>
          <a:prstGeom prst="ellipse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661" t="25394" r="35465" b="51104"/>
          <a:stretch/>
        </p:blipFill>
        <p:spPr bwMode="auto">
          <a:xfrm>
            <a:off x="4499992" y="405870"/>
            <a:ext cx="1744750" cy="1661824"/>
          </a:xfrm>
          <a:prstGeom prst="ellipse">
            <a:avLst/>
          </a:prstGeom>
          <a:noFill/>
          <a:ln w="9525">
            <a:solidFill>
              <a:srgbClr val="97CBD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tângulo 9"/>
          <p:cNvSpPr/>
          <p:nvPr/>
        </p:nvSpPr>
        <p:spPr>
          <a:xfrm>
            <a:off x="1242534" y="3511504"/>
            <a:ext cx="377138" cy="21237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8" t="13808" r="23215" b="2092"/>
          <a:stretch/>
        </p:blipFill>
        <p:spPr bwMode="auto">
          <a:xfrm>
            <a:off x="5940152" y="2424127"/>
            <a:ext cx="1660637" cy="1659791"/>
          </a:xfrm>
          <a:prstGeom prst="ellipse">
            <a:avLst/>
          </a:prstGeom>
          <a:noFill/>
          <a:ln w="9525">
            <a:solidFill>
              <a:srgbClr val="FFC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72" t="71302" r="35836" b="8192"/>
          <a:stretch/>
        </p:blipFill>
        <p:spPr bwMode="auto">
          <a:xfrm>
            <a:off x="7380312" y="2431384"/>
            <a:ext cx="1661485" cy="1652534"/>
          </a:xfrm>
          <a:prstGeom prst="ellipse">
            <a:avLst/>
          </a:prstGeom>
          <a:noFill/>
          <a:ln w="9525">
            <a:solidFill>
              <a:srgbClr val="97CBD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399" t="32933" r="31307" b="46255"/>
          <a:stretch/>
        </p:blipFill>
        <p:spPr bwMode="auto">
          <a:xfrm>
            <a:off x="1508018" y="2467902"/>
            <a:ext cx="1551814" cy="1616016"/>
          </a:xfrm>
          <a:prstGeom prst="ellipse">
            <a:avLst/>
          </a:prstGeom>
          <a:noFill/>
          <a:ln w="9525">
            <a:solidFill>
              <a:srgbClr val="97CBD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467032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DISPLASIA DIGITOCUTÂNEA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15" name="Google Shape;1020;p60"/>
          <p:cNvSpPr txBox="1">
            <a:spLocks/>
          </p:cNvSpPr>
          <p:nvPr/>
        </p:nvSpPr>
        <p:spPr>
          <a:xfrm>
            <a:off x="827584" y="987574"/>
            <a:ext cx="7630616" cy="1497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Achado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clínico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mais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comum</a:t>
            </a: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Mais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frequentes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nos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primeiros</a:t>
            </a:r>
            <a:r>
              <a:rPr lang="en-US" sz="1800" kern="0" dirty="0">
                <a:solidFill>
                  <a:srgbClr val="FFFFFF"/>
                </a:solidFill>
              </a:rPr>
              <a:t> 5 </a:t>
            </a:r>
            <a:r>
              <a:rPr lang="en-US" sz="1800" kern="0" dirty="0" err="1">
                <a:solidFill>
                  <a:srgbClr val="FFFFFF"/>
                </a:solidFill>
              </a:rPr>
              <a:t>anos</a:t>
            </a:r>
            <a:r>
              <a:rPr lang="en-US" sz="1800" kern="0" dirty="0">
                <a:solidFill>
                  <a:srgbClr val="FFFFFF"/>
                </a:solidFill>
              </a:rPr>
              <a:t> de </a:t>
            </a:r>
            <a:r>
              <a:rPr lang="en-US" sz="1800" kern="0" dirty="0" err="1">
                <a:solidFill>
                  <a:srgbClr val="FFFFFF"/>
                </a:solidFill>
              </a:rPr>
              <a:t>vida</a:t>
            </a: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Regressão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parcial</a:t>
            </a:r>
            <a:r>
              <a:rPr lang="en-US" sz="1800" kern="0" dirty="0">
                <a:solidFill>
                  <a:srgbClr val="FFFFFF"/>
                </a:solidFill>
              </a:rPr>
              <a:t> com a </a:t>
            </a:r>
            <a:r>
              <a:rPr lang="en-US" sz="1800" kern="0" dirty="0" err="1">
                <a:solidFill>
                  <a:srgbClr val="FFFFFF"/>
                </a:solidFill>
              </a:rPr>
              <a:t>idade</a:t>
            </a: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Crioterapia</a:t>
            </a:r>
            <a:r>
              <a:rPr lang="en-US" sz="1800" kern="0" dirty="0">
                <a:solidFill>
                  <a:srgbClr val="FFFFFF"/>
                </a:solidFill>
              </a:rPr>
              <a:t>, </a:t>
            </a:r>
            <a:r>
              <a:rPr lang="en-US" sz="1800" kern="0" dirty="0" err="1">
                <a:solidFill>
                  <a:srgbClr val="FFFFFF"/>
                </a:solidFill>
              </a:rPr>
              <a:t>corticoterapia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sistêmica</a:t>
            </a:r>
            <a:r>
              <a:rPr lang="en-US" sz="1800" kern="0" dirty="0">
                <a:solidFill>
                  <a:srgbClr val="FFFFFF"/>
                </a:solidFill>
              </a:rPr>
              <a:t> e </a:t>
            </a:r>
            <a:r>
              <a:rPr lang="en-US" sz="1800" kern="0" dirty="0" err="1">
                <a:solidFill>
                  <a:srgbClr val="FFFFFF"/>
                </a:solidFill>
              </a:rPr>
              <a:t>intralesional</a:t>
            </a: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Cirurgia</a:t>
            </a:r>
            <a:r>
              <a:rPr lang="en-US" sz="1800" kern="0" dirty="0">
                <a:solidFill>
                  <a:srgbClr val="FFFFFF"/>
                </a:solidFill>
              </a:rPr>
              <a:t>: se </a:t>
            </a:r>
            <a:r>
              <a:rPr lang="en-US" sz="1800" kern="0" dirty="0" err="1">
                <a:solidFill>
                  <a:srgbClr val="FFFFFF"/>
                </a:solidFill>
              </a:rPr>
              <a:t>limitação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funcional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importante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</a:p>
          <a:p>
            <a:pPr lvl="1" algn="l">
              <a:buClr>
                <a:schemeClr val="bg1"/>
              </a:buClr>
              <a:buSzPts val="990"/>
              <a:defRPr/>
            </a:pPr>
            <a:endParaRPr lang="en-US" sz="1600" kern="0" dirty="0">
              <a:solidFill>
                <a:srgbClr val="FFFFFF"/>
              </a:solidFill>
            </a:endParaRPr>
          </a:p>
        </p:txBody>
      </p:sp>
      <p:sp>
        <p:nvSpPr>
          <p:cNvPr id="4" name="Google Shape;1021;p60"/>
          <p:cNvSpPr txBox="1">
            <a:spLocks/>
          </p:cNvSpPr>
          <p:nvPr/>
        </p:nvSpPr>
        <p:spPr>
          <a:xfrm>
            <a:off x="1115616" y="1059582"/>
            <a:ext cx="5328592" cy="933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lang="pt-BR" sz="2000" kern="0" noProof="0" dirty="0">
                <a:solidFill>
                  <a:srgbClr val="97CBDC"/>
                </a:solidFill>
              </a:rPr>
              <a:t>Fibromas digitais</a:t>
            </a:r>
            <a:endParaRPr kumimoji="0" lang="pt-BR" sz="1800" b="1" i="0" u="none" strike="noStrike" kern="0" cap="none" spc="0" normalizeH="0" baseline="0" noProof="0" dirty="0">
              <a:ln>
                <a:noFill/>
              </a:ln>
              <a:solidFill>
                <a:srgbClr val="97CBDC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07818" y="4763928"/>
            <a:ext cx="886072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Azakli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H et al. Terminal osseous dysplasia with pigmentary defects (TODPD) in a Turkish girl with new skin findings. Am J Med Genet A. 2019 </a:t>
            </a:r>
          </a:p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Gontijo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JRV et al. Terminal osseous dysplasia presenting with intracytoplasmic inclusion bodies in digital fibromas.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Pediatr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Dermatol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. 2018</a:t>
            </a:r>
          </a:p>
        </p:txBody>
      </p:sp>
    </p:spTree>
    <p:extLst>
      <p:ext uri="{BB962C8B-B14F-4D97-AF65-F5344CB8AC3E}">
        <p14:creationId xmlns:p14="http://schemas.microsoft.com/office/powerpoint/2010/main" val="2445890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DISPLASIA DIGITOCUTÂNEA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685800" y="4917817"/>
            <a:ext cx="9108504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Gontijo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JRV et al. Terminal osseous dysplasia presenting with intracytoplasmic inclusion bodies in digital fibromas.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Pediatr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Dermatol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. 2018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5" t="29382" r="43623" b="9139"/>
          <a:stretch/>
        </p:blipFill>
        <p:spPr bwMode="auto">
          <a:xfrm>
            <a:off x="1961964" y="915566"/>
            <a:ext cx="5184576" cy="3778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3365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DISPLASIA DIGITOCUTÂNEA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4" name="Google Shape;1021;p60"/>
          <p:cNvSpPr txBox="1">
            <a:spLocks/>
          </p:cNvSpPr>
          <p:nvPr/>
        </p:nvSpPr>
        <p:spPr>
          <a:xfrm>
            <a:off x="1115616" y="915566"/>
            <a:ext cx="5328592" cy="573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1600" b="1" i="0" u="none" strike="noStrike" cap="none">
                <a:solidFill>
                  <a:schemeClr val="accen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500"/>
              <a:buFont typeface="Overpass"/>
              <a:buNone/>
              <a:defRPr sz="2500" b="1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500"/>
              <a:buFont typeface="Overpass"/>
              <a:buNone/>
              <a:tabLst/>
              <a:defRPr/>
            </a:pPr>
            <a:r>
              <a:rPr lang="pt-BR" sz="2000" kern="0" dirty="0">
                <a:solidFill>
                  <a:srgbClr val="97CBDC"/>
                </a:solidFill>
              </a:rPr>
              <a:t>Achados </a:t>
            </a:r>
            <a:r>
              <a:rPr lang="pt-BR" sz="2000" kern="0" dirty="0" err="1">
                <a:solidFill>
                  <a:srgbClr val="97CBDC"/>
                </a:solidFill>
              </a:rPr>
              <a:t>cutâneo-mucosos</a:t>
            </a:r>
            <a:endParaRPr kumimoji="0" lang="pt-BR" sz="1800" b="1" i="0" u="none" strike="noStrike" kern="0" cap="none" spc="0" normalizeH="0" baseline="0" noProof="0" dirty="0">
              <a:ln>
                <a:noFill/>
              </a:ln>
              <a:solidFill>
                <a:srgbClr val="97CBDC"/>
              </a:solidFill>
              <a:effectLst/>
              <a:uLnTx/>
              <a:uFillTx/>
              <a:latin typeface="Nunito"/>
              <a:sym typeface="Nunito"/>
            </a:endParaRPr>
          </a:p>
        </p:txBody>
      </p:sp>
      <p:sp>
        <p:nvSpPr>
          <p:cNvPr id="5" name="Retângulo 4"/>
          <p:cNvSpPr/>
          <p:nvPr/>
        </p:nvSpPr>
        <p:spPr>
          <a:xfrm>
            <a:off x="35496" y="4456152"/>
            <a:ext cx="903649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Brunetti-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Pierri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N et al. Terminal osseous dysplasia with pigmentary defects (TODPD) due to a recurrent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filamin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A (FLNA) mutation.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Mol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Genet Genomic Med. 2014 </a:t>
            </a:r>
          </a:p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Azakli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H et al. Terminal osseous dysplasia with pigmentary defects (TODPD) in a Turkish girl with new skin findings. Am J Med Genet A. 2019 </a:t>
            </a:r>
          </a:p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Cabrera González M et al. Diagnosis and treatment of </a:t>
            </a: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digitocutaneous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dysplasia, a rare infantile digital fibromatosis: a case report. Hand (N Y). 2013 </a:t>
            </a:r>
          </a:p>
          <a:p>
            <a:pPr lvl="0">
              <a:buClr>
                <a:prstClr val="white"/>
              </a:buClr>
              <a:buSzPts val="990"/>
              <a:defRPr/>
            </a:pPr>
            <a:r>
              <a:rPr lang="en-US" sz="1000" i="1" kern="0" dirty="0" err="1">
                <a:solidFill>
                  <a:srgbClr val="FFFFFF"/>
                </a:solidFill>
                <a:latin typeface="Overpass" pitchFamily="2" charset="0"/>
                <a:sym typeface="Overpass"/>
              </a:rPr>
              <a:t>Bacino</a:t>
            </a:r>
            <a:r>
              <a:rPr lang="en-US" sz="1000" i="1" kern="0" dirty="0">
                <a:solidFill>
                  <a:srgbClr val="FFFFFF"/>
                </a:solidFill>
                <a:latin typeface="Overpass" pitchFamily="2" charset="0"/>
                <a:sym typeface="Overpass"/>
              </a:rPr>
              <a:t> CA et al. Terminal osseous dysplasia and pigmentary defects: clinical characterization of a novel male lethal X-linked syndrome. Am J Med Genet. 2000</a:t>
            </a:r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95" t="22798" r="54473" b="41433"/>
          <a:stretch/>
        </p:blipFill>
        <p:spPr bwMode="auto">
          <a:xfrm>
            <a:off x="2165031" y="1462308"/>
            <a:ext cx="2334961" cy="269361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74" t="42036" r="59780" b="24035"/>
          <a:stretch/>
        </p:blipFill>
        <p:spPr bwMode="auto">
          <a:xfrm>
            <a:off x="-108520" y="1459007"/>
            <a:ext cx="2296899" cy="269691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395536" y="2499742"/>
            <a:ext cx="504056" cy="21602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3437" t="56813" r="54183" b="5618"/>
          <a:stretch/>
        </p:blipFill>
        <p:spPr bwMode="auto">
          <a:xfrm>
            <a:off x="4455122" y="1456967"/>
            <a:ext cx="2853182" cy="269895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8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622" t="42074" r="50778" b="21104"/>
          <a:stretch/>
        </p:blipFill>
        <p:spPr bwMode="auto">
          <a:xfrm>
            <a:off x="7018317" y="1456967"/>
            <a:ext cx="2810267" cy="2698959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3324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DISPLASIA DIGITOCUTÂNEA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78" t="22402" r="21873" b="42857"/>
          <a:stretch/>
        </p:blipFill>
        <p:spPr bwMode="auto">
          <a:xfrm>
            <a:off x="323528" y="852672"/>
            <a:ext cx="6129199" cy="22231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97" t="64448" r="51261" b="29688"/>
          <a:stretch/>
        </p:blipFill>
        <p:spPr bwMode="auto">
          <a:xfrm>
            <a:off x="5533275" y="2211710"/>
            <a:ext cx="3479471" cy="42899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1" t="40493" r="18877" b="29754"/>
          <a:stretch/>
        </p:blipFill>
        <p:spPr bwMode="auto">
          <a:xfrm>
            <a:off x="2339752" y="3219822"/>
            <a:ext cx="6482915" cy="1729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29914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MOTIVOS DA APRESENTAÇÃO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3" name="Google Shape;1020;p60"/>
          <p:cNvSpPr txBox="1">
            <a:spLocks/>
          </p:cNvSpPr>
          <p:nvPr/>
        </p:nvSpPr>
        <p:spPr>
          <a:xfrm>
            <a:off x="756692" y="915566"/>
            <a:ext cx="7919764" cy="23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800" kern="0" dirty="0">
                <a:solidFill>
                  <a:srgbClr val="FFFFFF"/>
                </a:solidFill>
              </a:rPr>
              <a:t>Demonstrar um caso típico da síndrome, possivelmente o </a:t>
            </a:r>
            <a:r>
              <a:rPr lang="pt-BR" sz="1800" kern="0" dirty="0">
                <a:solidFill>
                  <a:srgbClr val="FFC000"/>
                </a:solidFill>
              </a:rPr>
              <a:t>segundo relatado no Brasil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8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800" kern="0" dirty="0">
                <a:solidFill>
                  <a:srgbClr val="FFFFFF"/>
                </a:solidFill>
              </a:rPr>
              <a:t>Destacar a importância da abordagem multidisciplinar para diagnóstico e manejo da doença</a:t>
            </a:r>
            <a:endParaRPr lang="en-US" sz="16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49927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dirty="0">
                <a:solidFill>
                  <a:srgbClr val="FFFFFF"/>
                </a:solidFill>
              </a:rPr>
              <a:t>AGRADECIMENTOS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3" name="Google Shape;1020;p60"/>
          <p:cNvSpPr txBox="1">
            <a:spLocks/>
          </p:cNvSpPr>
          <p:nvPr/>
        </p:nvSpPr>
        <p:spPr>
          <a:xfrm>
            <a:off x="756692" y="1059582"/>
            <a:ext cx="7630616" cy="23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lvl="1" algn="l">
              <a:lnSpc>
                <a:spcPct val="150000"/>
              </a:lnSpc>
              <a:buClr>
                <a:schemeClr val="bg1"/>
              </a:buClr>
              <a:buSzPts val="990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Laís</a:t>
            </a:r>
            <a:r>
              <a:rPr lang="en-US" sz="1800" kern="0" dirty="0">
                <a:solidFill>
                  <a:srgbClr val="FFFFFF"/>
                </a:solidFill>
              </a:rPr>
              <a:t> Martins da Costa Miranda</a:t>
            </a:r>
          </a:p>
          <a:p>
            <a:pPr lvl="1" algn="l">
              <a:lnSpc>
                <a:spcPct val="150000"/>
              </a:lnSpc>
              <a:buClr>
                <a:schemeClr val="bg1"/>
              </a:buClr>
              <a:buSzPts val="990"/>
              <a:defRPr/>
            </a:pPr>
            <a:r>
              <a:rPr lang="en-US" sz="1800" kern="0" dirty="0">
                <a:solidFill>
                  <a:srgbClr val="FFFFFF"/>
                </a:solidFill>
              </a:rPr>
              <a:t>Luiz Fernando Eller </a:t>
            </a:r>
            <a:r>
              <a:rPr lang="en-US" sz="1800" kern="0" dirty="0" err="1">
                <a:solidFill>
                  <a:srgbClr val="FFFFFF"/>
                </a:solidFill>
              </a:rPr>
              <a:t>Riscaroli</a:t>
            </a:r>
            <a:endParaRPr lang="en-US" sz="1800" kern="0" dirty="0">
              <a:solidFill>
                <a:srgbClr val="FFFFFF"/>
              </a:solidFill>
            </a:endParaRPr>
          </a:p>
          <a:p>
            <a:pPr lvl="1" algn="l">
              <a:lnSpc>
                <a:spcPct val="150000"/>
              </a:lnSpc>
              <a:buClr>
                <a:schemeClr val="bg1"/>
              </a:buClr>
              <a:buSzPts val="990"/>
              <a:defRPr/>
            </a:pPr>
            <a:r>
              <a:rPr lang="en-US" sz="1800" kern="0" dirty="0">
                <a:solidFill>
                  <a:srgbClr val="FFFFFF"/>
                </a:solidFill>
              </a:rPr>
              <a:t>Vanessa </a:t>
            </a:r>
            <a:r>
              <a:rPr lang="en-US" sz="1800" kern="0" dirty="0" err="1">
                <a:solidFill>
                  <a:srgbClr val="FFFFFF"/>
                </a:solidFill>
              </a:rPr>
              <a:t>Knauf</a:t>
            </a:r>
            <a:r>
              <a:rPr lang="en-US" sz="1800" kern="0" dirty="0">
                <a:solidFill>
                  <a:srgbClr val="FFFFFF"/>
                </a:solidFill>
              </a:rPr>
              <a:t> Lopes</a:t>
            </a:r>
          </a:p>
          <a:p>
            <a:pPr lvl="1" algn="l">
              <a:lnSpc>
                <a:spcPct val="150000"/>
              </a:lnSpc>
              <a:buClr>
                <a:schemeClr val="bg1"/>
              </a:buClr>
              <a:buSzPts val="990"/>
              <a:defRPr/>
            </a:pPr>
            <a:r>
              <a:rPr lang="en-US" sz="1800" kern="0" dirty="0">
                <a:solidFill>
                  <a:srgbClr val="FFFFFF"/>
                </a:solidFill>
              </a:rPr>
              <a:t>Ana </a:t>
            </a:r>
            <a:r>
              <a:rPr lang="en-US" sz="1800" kern="0" dirty="0" err="1">
                <a:solidFill>
                  <a:srgbClr val="FFFFFF"/>
                </a:solidFill>
              </a:rPr>
              <a:t>Luiza</a:t>
            </a:r>
            <a:r>
              <a:rPr lang="en-US" sz="1800" kern="0" dirty="0">
                <a:solidFill>
                  <a:srgbClr val="FFFFFF"/>
                </a:solidFill>
              </a:rPr>
              <a:t> </a:t>
            </a:r>
            <a:r>
              <a:rPr lang="en-US" sz="1800" kern="0" dirty="0" err="1">
                <a:solidFill>
                  <a:srgbClr val="FFFFFF"/>
                </a:solidFill>
              </a:rPr>
              <a:t>Villaça</a:t>
            </a:r>
            <a:r>
              <a:rPr lang="en-US" sz="1800" kern="0" dirty="0">
                <a:solidFill>
                  <a:srgbClr val="FFFFFF"/>
                </a:solidFill>
              </a:rPr>
              <a:t> Coelho</a:t>
            </a:r>
          </a:p>
          <a:p>
            <a:pPr lvl="1" algn="l">
              <a:lnSpc>
                <a:spcPct val="150000"/>
              </a:lnSpc>
              <a:buClr>
                <a:schemeClr val="bg1"/>
              </a:buClr>
              <a:buSzPts val="990"/>
              <a:defRPr/>
            </a:pPr>
            <a:r>
              <a:rPr lang="en-US" sz="1800" kern="0" dirty="0" err="1">
                <a:solidFill>
                  <a:srgbClr val="FFFFFF"/>
                </a:solidFill>
              </a:rPr>
              <a:t>Serviço</a:t>
            </a:r>
            <a:r>
              <a:rPr lang="en-US" sz="1800" kern="0" dirty="0">
                <a:solidFill>
                  <a:srgbClr val="FFFFFF"/>
                </a:solidFill>
              </a:rPr>
              <a:t> de </a:t>
            </a:r>
            <a:r>
              <a:rPr lang="en-US" sz="1800" kern="0" dirty="0" err="1">
                <a:solidFill>
                  <a:srgbClr val="FFFFFF"/>
                </a:solidFill>
              </a:rPr>
              <a:t>Genética</a:t>
            </a:r>
            <a:r>
              <a:rPr lang="en-US" sz="1800" kern="0" dirty="0">
                <a:solidFill>
                  <a:srgbClr val="FFFFFF"/>
                </a:solidFill>
              </a:rPr>
              <a:t> HUGG-UNIRIO</a:t>
            </a:r>
          </a:p>
          <a:p>
            <a:pPr lvl="1" algn="l">
              <a:buClr>
                <a:schemeClr val="bg1"/>
              </a:buClr>
              <a:buSzPts val="990"/>
              <a:defRPr/>
            </a:pPr>
            <a:endParaRPr lang="en-US" sz="1600" kern="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4359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411;p48"/>
          <p:cNvSpPr txBox="1">
            <a:spLocks/>
          </p:cNvSpPr>
          <p:nvPr/>
        </p:nvSpPr>
        <p:spPr>
          <a:xfrm>
            <a:off x="685800" y="195486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noProof="0" dirty="0">
                <a:solidFill>
                  <a:srgbClr val="FFFFFF"/>
                </a:solidFill>
              </a:rPr>
              <a:t>REFERÊNCIAS BIBLIOGRÁFICAS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sp>
        <p:nvSpPr>
          <p:cNvPr id="3" name="Google Shape;1020;p60"/>
          <p:cNvSpPr txBox="1">
            <a:spLocks/>
          </p:cNvSpPr>
          <p:nvPr/>
        </p:nvSpPr>
        <p:spPr>
          <a:xfrm>
            <a:off x="467544" y="483518"/>
            <a:ext cx="8135788" cy="23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verpass"/>
              <a:buNone/>
              <a:defRPr sz="1400" b="0" i="0" u="none" strike="noStrike" cap="none">
                <a:solidFill>
                  <a:schemeClr val="lt1"/>
                </a:solidFill>
                <a:latin typeface="Overpass"/>
                <a:ea typeface="Overpass"/>
                <a:cs typeface="Overpass"/>
                <a:sym typeface="Overpass"/>
              </a:defRPr>
            </a:lvl9pPr>
          </a:lstStyle>
          <a:p>
            <a:pPr marL="285750" lvl="0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en-US" sz="16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200" kern="0" dirty="0">
                <a:solidFill>
                  <a:srgbClr val="FFFFFF"/>
                </a:solidFill>
              </a:rPr>
              <a:t>Gontijo JRV et al. Terminal </a:t>
            </a:r>
            <a:r>
              <a:rPr lang="pt-BR" sz="1200" kern="0" dirty="0" err="1">
                <a:solidFill>
                  <a:srgbClr val="FFFFFF"/>
                </a:solidFill>
              </a:rPr>
              <a:t>osseous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dysplasia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presenting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with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intracytoplasmic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inclusion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bodies</a:t>
            </a:r>
            <a:r>
              <a:rPr lang="pt-BR" sz="1200" kern="0" dirty="0">
                <a:solidFill>
                  <a:srgbClr val="FFFFFF"/>
                </a:solidFill>
              </a:rPr>
              <a:t> in digital fibromas. </a:t>
            </a:r>
            <a:r>
              <a:rPr lang="pt-BR" sz="1200" kern="0" dirty="0" err="1">
                <a:solidFill>
                  <a:srgbClr val="FFFFFF"/>
                </a:solidFill>
              </a:rPr>
              <a:t>Pediatr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Dermatol</a:t>
            </a:r>
            <a:r>
              <a:rPr lang="pt-BR" sz="1200" kern="0" dirty="0">
                <a:solidFill>
                  <a:srgbClr val="FFFFFF"/>
                </a:solidFill>
              </a:rPr>
              <a:t>. 2018 Nov;35(6):e353-e356.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2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200" kern="0" dirty="0" err="1">
                <a:solidFill>
                  <a:srgbClr val="FFFFFF"/>
                </a:solidFill>
              </a:rPr>
              <a:t>Bhabha</a:t>
            </a:r>
            <a:r>
              <a:rPr lang="pt-BR" sz="1200" kern="0" dirty="0">
                <a:solidFill>
                  <a:srgbClr val="FFFFFF"/>
                </a:solidFill>
              </a:rPr>
              <a:t> FK et al. Terminal </a:t>
            </a:r>
            <a:r>
              <a:rPr lang="pt-BR" sz="1200" kern="0" dirty="0" err="1">
                <a:solidFill>
                  <a:srgbClr val="FFFFFF"/>
                </a:solidFill>
              </a:rPr>
              <a:t>osseous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dysplasia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with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pigmentary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defects</a:t>
            </a:r>
            <a:r>
              <a:rPr lang="pt-BR" sz="1200" kern="0" dirty="0">
                <a:solidFill>
                  <a:srgbClr val="FFFFFF"/>
                </a:solidFill>
              </a:rPr>
              <a:t>; Case </a:t>
            </a:r>
            <a:r>
              <a:rPr lang="pt-BR" sz="1200" kern="0" dirty="0" err="1">
                <a:solidFill>
                  <a:srgbClr val="FFFFFF"/>
                </a:solidFill>
              </a:rPr>
              <a:t>and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brief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review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of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filamin</a:t>
            </a:r>
            <a:r>
              <a:rPr lang="pt-BR" sz="1200" kern="0" dirty="0">
                <a:solidFill>
                  <a:srgbClr val="FFFFFF"/>
                </a:solidFill>
              </a:rPr>
              <a:t> A-</a:t>
            </a:r>
            <a:r>
              <a:rPr lang="pt-BR" sz="1200" kern="0" dirty="0" err="1">
                <a:solidFill>
                  <a:srgbClr val="FFFFFF"/>
                </a:solidFill>
              </a:rPr>
              <a:t>related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disorders</a:t>
            </a:r>
            <a:r>
              <a:rPr lang="pt-BR" sz="1200" kern="0" dirty="0">
                <a:solidFill>
                  <a:srgbClr val="FFFFFF"/>
                </a:solidFill>
              </a:rPr>
              <a:t>. </a:t>
            </a:r>
            <a:r>
              <a:rPr lang="pt-BR" sz="1200" kern="0" dirty="0" err="1">
                <a:solidFill>
                  <a:srgbClr val="FFFFFF"/>
                </a:solidFill>
              </a:rPr>
              <a:t>Australas</a:t>
            </a:r>
            <a:r>
              <a:rPr lang="pt-BR" sz="1200" kern="0" dirty="0">
                <a:solidFill>
                  <a:srgbClr val="FFFFFF"/>
                </a:solidFill>
              </a:rPr>
              <a:t> J </a:t>
            </a:r>
            <a:r>
              <a:rPr lang="pt-BR" sz="1200" kern="0" dirty="0" err="1">
                <a:solidFill>
                  <a:srgbClr val="FFFFFF"/>
                </a:solidFill>
              </a:rPr>
              <a:t>Dermatol</a:t>
            </a:r>
            <a:r>
              <a:rPr lang="pt-BR" sz="1200" kern="0" dirty="0">
                <a:solidFill>
                  <a:srgbClr val="FFFFFF"/>
                </a:solidFill>
              </a:rPr>
              <a:t>. 2016 Nov;57(4):312-315. </a:t>
            </a:r>
          </a:p>
          <a:p>
            <a:pPr lvl="1" algn="l">
              <a:buClr>
                <a:schemeClr val="bg1"/>
              </a:buClr>
              <a:buSzPts val="990"/>
              <a:defRPr/>
            </a:pPr>
            <a:endParaRPr lang="pt-BR" sz="12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200" kern="0" dirty="0">
                <a:solidFill>
                  <a:srgbClr val="FFFFFF"/>
                </a:solidFill>
              </a:rPr>
              <a:t>Li Z et al. Terminal </a:t>
            </a:r>
            <a:r>
              <a:rPr lang="pt-BR" sz="1200" kern="0" dirty="0" err="1">
                <a:solidFill>
                  <a:srgbClr val="FFFFFF"/>
                </a:solidFill>
              </a:rPr>
              <a:t>osseous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dysplasia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with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pigmentary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defects</a:t>
            </a:r>
            <a:r>
              <a:rPr lang="pt-BR" sz="1200" kern="0" dirty="0">
                <a:solidFill>
                  <a:srgbClr val="FFFFFF"/>
                </a:solidFill>
              </a:rPr>
              <a:t> in a </a:t>
            </a:r>
            <a:r>
              <a:rPr lang="pt-BR" sz="1200" kern="0" dirty="0" err="1">
                <a:solidFill>
                  <a:srgbClr val="FFFFFF"/>
                </a:solidFill>
              </a:rPr>
              <a:t>Chinese</a:t>
            </a:r>
            <a:r>
              <a:rPr lang="pt-BR" sz="1200" kern="0" dirty="0">
                <a:solidFill>
                  <a:srgbClr val="FFFFFF"/>
                </a:solidFill>
              </a:rPr>
              <a:t> girl </a:t>
            </a:r>
            <a:r>
              <a:rPr lang="pt-BR" sz="1200" kern="0" dirty="0" err="1">
                <a:solidFill>
                  <a:srgbClr val="FFFFFF"/>
                </a:solidFill>
              </a:rPr>
              <a:t>with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the</a:t>
            </a:r>
            <a:r>
              <a:rPr lang="pt-BR" sz="1200" kern="0" dirty="0">
                <a:solidFill>
                  <a:srgbClr val="FFFFFF"/>
                </a:solidFill>
              </a:rPr>
              <a:t> FLNA </a:t>
            </a:r>
            <a:r>
              <a:rPr lang="pt-BR" sz="1200" kern="0" dirty="0" err="1">
                <a:solidFill>
                  <a:srgbClr val="FFFFFF"/>
                </a:solidFill>
              </a:rPr>
              <a:t>mutation</a:t>
            </a:r>
            <a:r>
              <a:rPr lang="pt-BR" sz="1200" kern="0" dirty="0">
                <a:solidFill>
                  <a:srgbClr val="FFFFFF"/>
                </a:solidFill>
              </a:rPr>
              <a:t>: A case </a:t>
            </a:r>
            <a:r>
              <a:rPr lang="pt-BR" sz="1200" kern="0" dirty="0" err="1">
                <a:solidFill>
                  <a:srgbClr val="FFFFFF"/>
                </a:solidFill>
              </a:rPr>
              <a:t>report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and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published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work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review</a:t>
            </a:r>
            <a:r>
              <a:rPr lang="pt-BR" sz="1200" kern="0" dirty="0">
                <a:solidFill>
                  <a:srgbClr val="FFFFFF"/>
                </a:solidFill>
              </a:rPr>
              <a:t>. J </a:t>
            </a:r>
            <a:r>
              <a:rPr lang="pt-BR" sz="1200" kern="0" dirty="0" err="1">
                <a:solidFill>
                  <a:srgbClr val="FFFFFF"/>
                </a:solidFill>
              </a:rPr>
              <a:t>Dermatol</a:t>
            </a:r>
            <a:r>
              <a:rPr lang="pt-BR" sz="1200" kern="0" dirty="0">
                <a:solidFill>
                  <a:srgbClr val="FFFFFF"/>
                </a:solidFill>
              </a:rPr>
              <a:t>. 2020 Mar;47(3):295-299.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2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200" kern="0" dirty="0" err="1">
                <a:solidFill>
                  <a:srgbClr val="FFFFFF"/>
                </a:solidFill>
              </a:rPr>
              <a:t>Brunetti-Pierri</a:t>
            </a:r>
            <a:r>
              <a:rPr lang="pt-BR" sz="1200" kern="0" dirty="0">
                <a:solidFill>
                  <a:srgbClr val="FFFFFF"/>
                </a:solidFill>
              </a:rPr>
              <a:t> N et al. Terminal </a:t>
            </a:r>
            <a:r>
              <a:rPr lang="pt-BR" sz="1200" kern="0" dirty="0" err="1">
                <a:solidFill>
                  <a:srgbClr val="FFFFFF"/>
                </a:solidFill>
              </a:rPr>
              <a:t>osseous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dysplasia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with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pigmentary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defects</a:t>
            </a:r>
            <a:r>
              <a:rPr lang="pt-BR" sz="1200" kern="0" dirty="0">
                <a:solidFill>
                  <a:srgbClr val="FFFFFF"/>
                </a:solidFill>
              </a:rPr>
              <a:t> (TODPD) </a:t>
            </a:r>
            <a:r>
              <a:rPr lang="pt-BR" sz="1200" kern="0" dirty="0" err="1">
                <a:solidFill>
                  <a:srgbClr val="FFFFFF"/>
                </a:solidFill>
              </a:rPr>
              <a:t>due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to</a:t>
            </a:r>
            <a:r>
              <a:rPr lang="pt-BR" sz="1200" kern="0" dirty="0">
                <a:solidFill>
                  <a:srgbClr val="FFFFFF"/>
                </a:solidFill>
              </a:rPr>
              <a:t> a </a:t>
            </a:r>
            <a:r>
              <a:rPr lang="pt-BR" sz="1200" kern="0" dirty="0" err="1">
                <a:solidFill>
                  <a:srgbClr val="FFFFFF"/>
                </a:solidFill>
              </a:rPr>
              <a:t>recurrent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filamin</a:t>
            </a:r>
            <a:r>
              <a:rPr lang="pt-BR" sz="1200" kern="0" dirty="0">
                <a:solidFill>
                  <a:srgbClr val="FFFFFF"/>
                </a:solidFill>
              </a:rPr>
              <a:t> A (FLNA) </a:t>
            </a:r>
            <a:r>
              <a:rPr lang="pt-BR" sz="1200" kern="0" dirty="0" err="1">
                <a:solidFill>
                  <a:srgbClr val="FFFFFF"/>
                </a:solidFill>
              </a:rPr>
              <a:t>mutation</a:t>
            </a:r>
            <a:r>
              <a:rPr lang="pt-BR" sz="1200" kern="0" dirty="0">
                <a:solidFill>
                  <a:srgbClr val="FFFFFF"/>
                </a:solidFill>
              </a:rPr>
              <a:t>. Mol </a:t>
            </a:r>
            <a:r>
              <a:rPr lang="pt-BR" sz="1200" kern="0" dirty="0" err="1">
                <a:solidFill>
                  <a:srgbClr val="FFFFFF"/>
                </a:solidFill>
              </a:rPr>
              <a:t>Genet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Genomic</a:t>
            </a:r>
            <a:r>
              <a:rPr lang="pt-BR" sz="1200" kern="0" dirty="0">
                <a:solidFill>
                  <a:srgbClr val="FFFFFF"/>
                </a:solidFill>
              </a:rPr>
              <a:t> Med. 2014 Nov;2(6):467-71.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2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200" kern="0" dirty="0" err="1">
                <a:solidFill>
                  <a:srgbClr val="FFFFFF"/>
                </a:solidFill>
              </a:rPr>
              <a:t>Azakli</a:t>
            </a:r>
            <a:r>
              <a:rPr lang="pt-BR" sz="1200" kern="0" dirty="0">
                <a:solidFill>
                  <a:srgbClr val="FFFFFF"/>
                </a:solidFill>
              </a:rPr>
              <a:t> H et al. Terminal </a:t>
            </a:r>
            <a:r>
              <a:rPr lang="pt-BR" sz="1200" kern="0" dirty="0" err="1">
                <a:solidFill>
                  <a:srgbClr val="FFFFFF"/>
                </a:solidFill>
              </a:rPr>
              <a:t>osseous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dysplasia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with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pigmentary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defects</a:t>
            </a:r>
            <a:r>
              <a:rPr lang="pt-BR" sz="1200" kern="0" dirty="0">
                <a:solidFill>
                  <a:srgbClr val="FFFFFF"/>
                </a:solidFill>
              </a:rPr>
              <a:t> (TODPD) in a </a:t>
            </a:r>
            <a:r>
              <a:rPr lang="pt-BR" sz="1200" kern="0" dirty="0" err="1">
                <a:solidFill>
                  <a:srgbClr val="FFFFFF"/>
                </a:solidFill>
              </a:rPr>
              <a:t>Turkish</a:t>
            </a:r>
            <a:r>
              <a:rPr lang="pt-BR" sz="1200" kern="0" dirty="0">
                <a:solidFill>
                  <a:srgbClr val="FFFFFF"/>
                </a:solidFill>
              </a:rPr>
              <a:t> girl </a:t>
            </a:r>
            <a:r>
              <a:rPr lang="pt-BR" sz="1200" kern="0" dirty="0" err="1">
                <a:solidFill>
                  <a:srgbClr val="FFFFFF"/>
                </a:solidFill>
              </a:rPr>
              <a:t>with</a:t>
            </a:r>
            <a:r>
              <a:rPr lang="pt-BR" sz="1200" kern="0" dirty="0">
                <a:solidFill>
                  <a:srgbClr val="FFFFFF"/>
                </a:solidFill>
              </a:rPr>
              <a:t> new </a:t>
            </a:r>
            <a:r>
              <a:rPr lang="pt-BR" sz="1200" kern="0" dirty="0" err="1">
                <a:solidFill>
                  <a:srgbClr val="FFFFFF"/>
                </a:solidFill>
              </a:rPr>
              <a:t>skin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findings</a:t>
            </a:r>
            <a:r>
              <a:rPr lang="pt-BR" sz="1200" kern="0" dirty="0">
                <a:solidFill>
                  <a:srgbClr val="FFFFFF"/>
                </a:solidFill>
              </a:rPr>
              <a:t>. </a:t>
            </a:r>
            <a:r>
              <a:rPr lang="pt-BR" sz="1200" kern="0" dirty="0" err="1">
                <a:solidFill>
                  <a:srgbClr val="FFFFFF"/>
                </a:solidFill>
              </a:rPr>
              <a:t>Am</a:t>
            </a:r>
            <a:r>
              <a:rPr lang="pt-BR" sz="1200" kern="0" dirty="0">
                <a:solidFill>
                  <a:srgbClr val="FFFFFF"/>
                </a:solidFill>
              </a:rPr>
              <a:t> J </a:t>
            </a:r>
            <a:r>
              <a:rPr lang="pt-BR" sz="1200" kern="0" dirty="0" err="1">
                <a:solidFill>
                  <a:srgbClr val="FFFFFF"/>
                </a:solidFill>
              </a:rPr>
              <a:t>Med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Genet</a:t>
            </a:r>
            <a:r>
              <a:rPr lang="pt-BR" sz="1200" kern="0" dirty="0">
                <a:solidFill>
                  <a:srgbClr val="FFFFFF"/>
                </a:solidFill>
              </a:rPr>
              <a:t> A. 2019 Jan;179(1):123-129.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2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200" kern="0" dirty="0">
                <a:solidFill>
                  <a:srgbClr val="FFFFFF"/>
                </a:solidFill>
              </a:rPr>
              <a:t>Cabrera González M et al. </a:t>
            </a:r>
            <a:r>
              <a:rPr lang="pt-BR" sz="1200" kern="0" dirty="0" err="1">
                <a:solidFill>
                  <a:srgbClr val="FFFFFF"/>
                </a:solidFill>
              </a:rPr>
              <a:t>Diagnosis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and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treatment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of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digitocutaneous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dysplasia</a:t>
            </a:r>
            <a:r>
              <a:rPr lang="pt-BR" sz="1200" kern="0" dirty="0">
                <a:solidFill>
                  <a:srgbClr val="FFFFFF"/>
                </a:solidFill>
              </a:rPr>
              <a:t>, a </a:t>
            </a:r>
            <a:r>
              <a:rPr lang="pt-BR" sz="1200" kern="0" dirty="0" err="1">
                <a:solidFill>
                  <a:srgbClr val="FFFFFF"/>
                </a:solidFill>
              </a:rPr>
              <a:t>rare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infantile</a:t>
            </a:r>
            <a:r>
              <a:rPr lang="pt-BR" sz="1200" kern="0" dirty="0">
                <a:solidFill>
                  <a:srgbClr val="FFFFFF"/>
                </a:solidFill>
              </a:rPr>
              <a:t> digital </a:t>
            </a:r>
            <a:r>
              <a:rPr lang="pt-BR" sz="1200" kern="0" dirty="0" err="1">
                <a:solidFill>
                  <a:srgbClr val="FFFFFF"/>
                </a:solidFill>
              </a:rPr>
              <a:t>fibromatosis</a:t>
            </a:r>
            <a:r>
              <a:rPr lang="pt-BR" sz="1200" kern="0" dirty="0">
                <a:solidFill>
                  <a:srgbClr val="FFFFFF"/>
                </a:solidFill>
              </a:rPr>
              <a:t>: a case report. </a:t>
            </a:r>
            <a:r>
              <a:rPr lang="pt-BR" sz="1200" kern="0" dirty="0" err="1">
                <a:solidFill>
                  <a:srgbClr val="FFFFFF"/>
                </a:solidFill>
              </a:rPr>
              <a:t>Hand</a:t>
            </a:r>
            <a:r>
              <a:rPr lang="pt-BR" sz="1200" kern="0" dirty="0">
                <a:solidFill>
                  <a:srgbClr val="FFFFFF"/>
                </a:solidFill>
              </a:rPr>
              <a:t> (N Y). 2013 Dec;8(4):473-8. </a:t>
            </a: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endParaRPr lang="pt-BR" sz="1200" kern="0" dirty="0">
              <a:solidFill>
                <a:srgbClr val="FFFFFF"/>
              </a:solidFill>
            </a:endParaRPr>
          </a:p>
          <a:p>
            <a:pPr marL="742950" lvl="1" indent="-285750" algn="l">
              <a:buClr>
                <a:schemeClr val="bg1"/>
              </a:buClr>
              <a:buSzPts val="990"/>
              <a:buFont typeface="Arial" panose="020B0604020202020204" pitchFamily="34" charset="0"/>
              <a:buChar char="•"/>
              <a:defRPr/>
            </a:pPr>
            <a:r>
              <a:rPr lang="pt-BR" sz="1200" kern="0" dirty="0" err="1">
                <a:solidFill>
                  <a:srgbClr val="FFFFFF"/>
                </a:solidFill>
              </a:rPr>
              <a:t>Bacino</a:t>
            </a:r>
            <a:r>
              <a:rPr lang="pt-BR" sz="1200" kern="0" dirty="0">
                <a:solidFill>
                  <a:srgbClr val="FFFFFF"/>
                </a:solidFill>
              </a:rPr>
              <a:t> CA et al. Terminal </a:t>
            </a:r>
            <a:r>
              <a:rPr lang="pt-BR" sz="1200" kern="0" dirty="0" err="1">
                <a:solidFill>
                  <a:srgbClr val="FFFFFF"/>
                </a:solidFill>
              </a:rPr>
              <a:t>osseous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dysplasia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and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pigmentary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defects</a:t>
            </a:r>
            <a:r>
              <a:rPr lang="pt-BR" sz="1200" kern="0" dirty="0">
                <a:solidFill>
                  <a:srgbClr val="FFFFFF"/>
                </a:solidFill>
              </a:rPr>
              <a:t>: </a:t>
            </a:r>
            <a:r>
              <a:rPr lang="pt-BR" sz="1200" kern="0" dirty="0" err="1">
                <a:solidFill>
                  <a:srgbClr val="FFFFFF"/>
                </a:solidFill>
              </a:rPr>
              <a:t>clinical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characterization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of</a:t>
            </a:r>
            <a:r>
              <a:rPr lang="pt-BR" sz="1200" kern="0" dirty="0">
                <a:solidFill>
                  <a:srgbClr val="FFFFFF"/>
                </a:solidFill>
              </a:rPr>
              <a:t> a novel male </a:t>
            </a:r>
            <a:r>
              <a:rPr lang="pt-BR" sz="1200" kern="0" dirty="0" err="1">
                <a:solidFill>
                  <a:srgbClr val="FFFFFF"/>
                </a:solidFill>
              </a:rPr>
              <a:t>lethal</a:t>
            </a:r>
            <a:r>
              <a:rPr lang="pt-BR" sz="1200" kern="0" dirty="0">
                <a:solidFill>
                  <a:srgbClr val="FFFFFF"/>
                </a:solidFill>
              </a:rPr>
              <a:t> X-</a:t>
            </a:r>
            <a:r>
              <a:rPr lang="pt-BR" sz="1200" kern="0" dirty="0" err="1">
                <a:solidFill>
                  <a:srgbClr val="FFFFFF"/>
                </a:solidFill>
              </a:rPr>
              <a:t>linked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syndrome</a:t>
            </a:r>
            <a:r>
              <a:rPr lang="pt-BR" sz="1200" kern="0" dirty="0">
                <a:solidFill>
                  <a:srgbClr val="FFFFFF"/>
                </a:solidFill>
              </a:rPr>
              <a:t>. </a:t>
            </a:r>
            <a:r>
              <a:rPr lang="pt-BR" sz="1200" kern="0" dirty="0" err="1">
                <a:solidFill>
                  <a:srgbClr val="FFFFFF"/>
                </a:solidFill>
              </a:rPr>
              <a:t>Am</a:t>
            </a:r>
            <a:r>
              <a:rPr lang="pt-BR" sz="1200" kern="0" dirty="0">
                <a:solidFill>
                  <a:srgbClr val="FFFFFF"/>
                </a:solidFill>
              </a:rPr>
              <a:t> J </a:t>
            </a:r>
            <a:r>
              <a:rPr lang="pt-BR" sz="1200" kern="0" dirty="0" err="1">
                <a:solidFill>
                  <a:srgbClr val="FFFFFF"/>
                </a:solidFill>
              </a:rPr>
              <a:t>Med</a:t>
            </a:r>
            <a:r>
              <a:rPr lang="pt-BR" sz="1200" kern="0" dirty="0">
                <a:solidFill>
                  <a:srgbClr val="FFFFFF"/>
                </a:solidFill>
              </a:rPr>
              <a:t> </a:t>
            </a:r>
            <a:r>
              <a:rPr lang="pt-BR" sz="1200" kern="0" dirty="0" err="1">
                <a:solidFill>
                  <a:srgbClr val="FFFFFF"/>
                </a:solidFill>
              </a:rPr>
              <a:t>Genet</a:t>
            </a:r>
            <a:r>
              <a:rPr lang="pt-BR" sz="1200" kern="0" dirty="0">
                <a:solidFill>
                  <a:srgbClr val="FFFFFF"/>
                </a:solidFill>
              </a:rPr>
              <a:t>. 2000 </a:t>
            </a:r>
            <a:r>
              <a:rPr lang="pt-BR" sz="1200" kern="0" dirty="0" err="1">
                <a:solidFill>
                  <a:srgbClr val="FFFFFF"/>
                </a:solidFill>
              </a:rPr>
              <a:t>Sep</a:t>
            </a:r>
            <a:r>
              <a:rPr lang="pt-BR" sz="1200" kern="0" dirty="0">
                <a:solidFill>
                  <a:srgbClr val="FFFFFF"/>
                </a:solidFill>
              </a:rPr>
              <a:t> 11;94(2):102-12.</a:t>
            </a:r>
          </a:p>
        </p:txBody>
      </p:sp>
    </p:spTree>
    <p:extLst>
      <p:ext uri="{BB962C8B-B14F-4D97-AF65-F5344CB8AC3E}">
        <p14:creationId xmlns:p14="http://schemas.microsoft.com/office/powerpoint/2010/main" val="1869569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11;p48"/>
          <p:cNvSpPr txBox="1">
            <a:spLocks/>
          </p:cNvSpPr>
          <p:nvPr/>
        </p:nvSpPr>
        <p:spPr>
          <a:xfrm>
            <a:off x="634841" y="4296578"/>
            <a:ext cx="77724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unito Black"/>
              <a:buNone/>
              <a:defRPr sz="3000" b="0" i="0" u="none" strike="noStrike" cap="none">
                <a:solidFill>
                  <a:schemeClr val="lt1"/>
                </a:solidFill>
                <a:latin typeface="Nunito Black"/>
                <a:ea typeface="Nunito Black"/>
                <a:cs typeface="Nunito Black"/>
                <a:sym typeface="Nunito Black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90"/>
              <a:buFont typeface="Nunito Black"/>
              <a:buNone/>
              <a:tabLst/>
              <a:defRPr/>
            </a:pPr>
            <a:r>
              <a:rPr lang="pt-BR" kern="0" noProof="0" dirty="0">
                <a:solidFill>
                  <a:srgbClr val="FFFFFF"/>
                </a:solidFill>
              </a:rPr>
              <a:t>OBRIGADA</a:t>
            </a:r>
            <a:endParaRPr kumimoji="0" lang="pt-BR" sz="30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Nunito Black"/>
              <a:sym typeface="Nunito Black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53" r="40294" b="4750"/>
          <a:stretch/>
        </p:blipFill>
        <p:spPr bwMode="auto">
          <a:xfrm>
            <a:off x="107504" y="637375"/>
            <a:ext cx="2029911" cy="1991359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69"/>
          <a:stretch/>
        </p:blipFill>
        <p:spPr bwMode="auto">
          <a:xfrm>
            <a:off x="3605986" y="514409"/>
            <a:ext cx="1974126" cy="1999910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43" r="19520"/>
          <a:stretch/>
        </p:blipFill>
        <p:spPr bwMode="auto">
          <a:xfrm>
            <a:off x="5220072" y="2020972"/>
            <a:ext cx="2127528" cy="1989256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8" t="13808" r="23215" b="2092"/>
          <a:stretch/>
        </p:blipFill>
        <p:spPr bwMode="auto">
          <a:xfrm>
            <a:off x="7020272" y="555526"/>
            <a:ext cx="1969635" cy="1968633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4915274" y="1707654"/>
            <a:ext cx="377138" cy="212374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01" t="7140" r="8598" b="13487"/>
          <a:stretch/>
        </p:blipFill>
        <p:spPr bwMode="auto">
          <a:xfrm>
            <a:off x="1907704" y="2001771"/>
            <a:ext cx="2055363" cy="2010139"/>
          </a:xfrm>
          <a:prstGeom prst="ellipse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123586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18560</TotalTime>
  <Words>978</Words>
  <Application>Microsoft Office PowerPoint</Application>
  <PresentationFormat>Apresentação na tela (16:9)</PresentationFormat>
  <Paragraphs>167</Paragraphs>
  <Slides>27</Slides>
  <Notes>23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5" baseType="lpstr">
      <vt:lpstr>Nunito Black</vt:lpstr>
      <vt:lpstr>Overpass</vt:lpstr>
      <vt:lpstr>Nunito ExtraBold</vt:lpstr>
      <vt:lpstr>Nunito ExtraLight</vt:lpstr>
      <vt:lpstr>Calibri</vt:lpstr>
      <vt:lpstr>Arial</vt:lpstr>
      <vt:lpstr>Nunito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nanda.altieri@gmail.com</dc:creator>
  <cp:lastModifiedBy>SBDRJ SBDRJ</cp:lastModifiedBy>
  <cp:revision>231</cp:revision>
  <dcterms:created xsi:type="dcterms:W3CDTF">2022-09-10T00:18:19Z</dcterms:created>
  <dcterms:modified xsi:type="dcterms:W3CDTF">2022-09-27T14:17:28Z</dcterms:modified>
</cp:coreProperties>
</file>